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  <p:sldMasterId id="2147483726" r:id="rId6"/>
    <p:sldMasterId id="2147483738" r:id="rId7"/>
  </p:sldMasterIdLst>
  <p:notesMasterIdLst>
    <p:notesMasterId r:id="rId88"/>
  </p:notesMasterIdLst>
  <p:handoutMasterIdLst>
    <p:handoutMasterId r:id="rId89"/>
  </p:handoutMasterIdLst>
  <p:sldIdLst>
    <p:sldId id="441" r:id="rId8"/>
    <p:sldId id="694" r:id="rId9"/>
    <p:sldId id="693" r:id="rId10"/>
    <p:sldId id="445" r:id="rId11"/>
    <p:sldId id="586" r:id="rId12"/>
    <p:sldId id="587" r:id="rId13"/>
    <p:sldId id="573" r:id="rId14"/>
    <p:sldId id="598" r:id="rId15"/>
    <p:sldId id="599" r:id="rId16"/>
    <p:sldId id="679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38" r:id="rId34"/>
    <p:sldId id="681" r:id="rId35"/>
    <p:sldId id="682" r:id="rId36"/>
    <p:sldId id="684" r:id="rId37"/>
    <p:sldId id="491" r:id="rId38"/>
    <p:sldId id="492" r:id="rId39"/>
    <p:sldId id="493" r:id="rId40"/>
    <p:sldId id="685" r:id="rId41"/>
    <p:sldId id="686" r:id="rId42"/>
    <p:sldId id="536" r:id="rId43"/>
    <p:sldId id="537" r:id="rId44"/>
    <p:sldId id="538" r:id="rId45"/>
    <p:sldId id="539" r:id="rId46"/>
    <p:sldId id="687" r:id="rId47"/>
    <p:sldId id="688" r:id="rId48"/>
    <p:sldId id="689" r:id="rId49"/>
    <p:sldId id="683" r:id="rId50"/>
    <p:sldId id="540" r:id="rId51"/>
    <p:sldId id="541" r:id="rId52"/>
    <p:sldId id="542" r:id="rId53"/>
    <p:sldId id="543" r:id="rId54"/>
    <p:sldId id="583" r:id="rId55"/>
    <p:sldId id="554" r:id="rId56"/>
    <p:sldId id="555" r:id="rId57"/>
    <p:sldId id="556" r:id="rId58"/>
    <p:sldId id="557" r:id="rId59"/>
    <p:sldId id="558" r:id="rId60"/>
    <p:sldId id="559" r:id="rId61"/>
    <p:sldId id="680" r:id="rId62"/>
    <p:sldId id="564" r:id="rId63"/>
    <p:sldId id="719" r:id="rId64"/>
    <p:sldId id="720" r:id="rId65"/>
    <p:sldId id="721" r:id="rId66"/>
    <p:sldId id="722" r:id="rId67"/>
    <p:sldId id="723" r:id="rId68"/>
    <p:sldId id="724" r:id="rId69"/>
    <p:sldId id="725" r:id="rId70"/>
    <p:sldId id="726" r:id="rId71"/>
    <p:sldId id="727" r:id="rId72"/>
    <p:sldId id="728" r:id="rId73"/>
    <p:sldId id="729" r:id="rId74"/>
    <p:sldId id="730" r:id="rId75"/>
    <p:sldId id="731" r:id="rId76"/>
    <p:sldId id="732" r:id="rId77"/>
    <p:sldId id="733" r:id="rId78"/>
    <p:sldId id="734" r:id="rId79"/>
    <p:sldId id="735" r:id="rId80"/>
    <p:sldId id="736" r:id="rId81"/>
    <p:sldId id="737" r:id="rId82"/>
    <p:sldId id="738" r:id="rId83"/>
    <p:sldId id="739" r:id="rId84"/>
    <p:sldId id="717" r:id="rId85"/>
    <p:sldId id="585" r:id="rId86"/>
    <p:sldId id="454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6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927B8D-7A99-474E-B8BB-C942407D83B7}" type="datetime1">
              <a:rPr lang="en-US">
                <a:solidFill>
                  <a:prstClr val="black"/>
                </a:solidFill>
              </a:rPr>
              <a:pPr/>
              <a:t>11/6/2019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69377-1212-904F-AB64-CD84EB5DBD6F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2F254E-2F89-DE40-8F9C-008081EC5FEA}" type="datetime1">
              <a:rPr lang="en-US">
                <a:solidFill>
                  <a:prstClr val="black"/>
                </a:solidFill>
              </a:rPr>
              <a:pPr/>
              <a:t>11/6/2019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0A325-E20D-0346-B295-C06110600290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EBA4B2-ACCA-914A-9BDF-0AAB927D9CB0}" type="datetime1">
              <a:rPr lang="en-US">
                <a:solidFill>
                  <a:prstClr val="black"/>
                </a:solidFill>
              </a:rPr>
              <a:pPr/>
              <a:t>11/6/2019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22063-31EA-BE49-9F7C-E95A6F579CEE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1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9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5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8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2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8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3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1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FF519-772A-8A4F-B38A-6F846858C847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Andrew McCallum, Just Research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353-DB0D-3B48-AF1D-2B29EE67F13C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7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815-B377-1C4E-85B1-B5F850C38757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019491-F645-5A4B-A64E-3F44C8EA15CD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9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CBA40C-F658-3646-859F-00394DF66EAD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20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5092-A435-7543-B107-F362EBCC296F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8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F804-D39A-344B-B909-C4693B7430B3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3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5AE6-6FB3-A748-B0EC-9101EB63A611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1653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4506F-7A01-A847-A528-4410657D5335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583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4FDE-A21F-664A-8326-462F5DAE1D5C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7EBD7-26D2-0A42-92E9-AA0675AF300E}" type="datetime1">
              <a:rPr lang="en-US" smtClean="0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3061638-056D-B749-A638-492CDB850B3D}" type="datetime1">
              <a:rPr lang="en-US">
                <a:solidFill>
                  <a:srgbClr val="775F55"/>
                </a:solidFill>
              </a:rPr>
              <a:pPr/>
              <a:t>11/6/2019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775F55"/>
                </a:solidFill>
              </a:rPr>
              <a:t>Andrew McCallum, Just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9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06.11.2019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9C4738-29DC-9E45-A38F-FEC1855C0805}" type="datetime1">
              <a:rPr lang="en-US" b="1" smtClean="0">
                <a:solidFill>
                  <a:srgbClr val="775F55"/>
                </a:solidFill>
                <a:latin typeface="Arial" pitchFamily="-107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11/6/2019</a:t>
            </a:fld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75F55"/>
                </a:solidFill>
                <a:latin typeface="Arial" pitchFamily="-107" charset="0"/>
              </a:rPr>
              <a:t>Andrew McCallum, Just Research</a:t>
            </a:r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2019-2020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smtClean="0"/>
              <a:t>Dates </a:t>
            </a:r>
            <a:r>
              <a:rPr lang="de-DE" dirty="0" err="1" smtClean="0"/>
              <a:t>are</a:t>
            </a:r>
            <a:r>
              <a:rPr lang="de-DE" dirty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. PLEASE CHECK YOUR NAME, TOPIC AND PRESENTATION LANGUAGE!</a:t>
            </a:r>
          </a:p>
          <a:p>
            <a:r>
              <a:rPr lang="de-DE" dirty="0" err="1" smtClean="0"/>
              <a:t>Tips</a:t>
            </a:r>
            <a:endParaRPr lang="de-DE" dirty="0" smtClean="0"/>
          </a:p>
          <a:p>
            <a:pPr marL="742950" lvl="2" indent="-342900"/>
            <a:r>
              <a:rPr lang="de-DE" sz="2800" dirty="0"/>
              <a:t>Presentations should have </a:t>
            </a:r>
            <a:r>
              <a:rPr lang="de-DE" sz="2800" b="1" dirty="0"/>
              <a:t>slide numbers</a:t>
            </a:r>
            <a:r>
              <a:rPr lang="de-DE" sz="2800" dirty="0"/>
              <a:t> to facilitate the discussion</a:t>
            </a:r>
          </a:p>
          <a:p>
            <a:pPr lvl="1"/>
            <a:r>
              <a:rPr lang="de-DE" dirty="0" err="1" smtClean="0"/>
              <a:t>And</a:t>
            </a:r>
            <a:r>
              <a:rPr lang="de-DE" dirty="0" smtClean="0"/>
              <a:t>, as you know, the Hausarbeit is due 3 weeks after your presentation!</a:t>
            </a:r>
          </a:p>
          <a:p>
            <a:r>
              <a:rPr lang="de-DE" dirty="0" smtClean="0"/>
              <a:t>IMPORTANT: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Moodle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!</a:t>
            </a:r>
          </a:p>
          <a:p>
            <a:pPr lvl="1"/>
            <a:r>
              <a:rPr lang="de-DE" dirty="0" smtClean="0"/>
              <a:t>The link </a:t>
            </a:r>
            <a:r>
              <a:rPr lang="de-DE" dirty="0" err="1" smtClean="0"/>
              <a:t>is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seminar</a:t>
            </a:r>
            <a:r>
              <a:rPr lang="de-DE" dirty="0" smtClean="0"/>
              <a:t> web </a:t>
            </a:r>
            <a:r>
              <a:rPr lang="de-DE" dirty="0" err="1" smtClean="0"/>
              <a:t>page</a:t>
            </a:r>
            <a:endParaRPr lang="de-DE" dirty="0" smtClean="0"/>
          </a:p>
          <a:p>
            <a:pPr lvl="1"/>
            <a:r>
              <a:rPr lang="de-DE" dirty="0" err="1" smtClean="0"/>
              <a:t>You</a:t>
            </a:r>
            <a:r>
              <a:rPr lang="de-DE" dirty="0" smtClean="0"/>
              <a:t> will </a:t>
            </a:r>
            <a:r>
              <a:rPr lang="de-DE" dirty="0" err="1" smtClean="0"/>
              <a:t>upload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Hausarbeit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Moodle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yet), just get the basic idea</a:t>
            </a:r>
          </a:p>
          <a:p>
            <a:pPr lvl="1"/>
            <a:r>
              <a:rPr lang="de-DE" dirty="0" err="1" smtClean="0"/>
              <a:t>Please</a:t>
            </a:r>
            <a:r>
              <a:rPr lang="de-DE" dirty="0" smtClean="0"/>
              <a:t> plan </a:t>
            </a:r>
            <a:r>
              <a:rPr lang="de-DE" dirty="0" err="1" smtClean="0"/>
              <a:t>to</a:t>
            </a:r>
            <a:r>
              <a:rPr lang="de-DE" dirty="0" smtClean="0"/>
              <a:t>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Topics from last time</a:t>
            </a:r>
          </a:p>
          <a:p>
            <a:pPr lvl="1"/>
            <a:r>
              <a:rPr lang="de-DE" dirty="0" smtClean="0"/>
              <a:t>Evaluation metrics in more detail </a:t>
            </a:r>
          </a:p>
          <a:p>
            <a:pPr lvl="1"/>
            <a:r>
              <a:rPr lang="de-DE" dirty="0" smtClean="0"/>
              <a:t>Quick review of Rule-Based NER</a:t>
            </a:r>
          </a:p>
          <a:p>
            <a:r>
              <a:rPr lang="de-DE" dirty="0" smtClean="0"/>
              <a:t>Evaluations and gold standards in IE</a:t>
            </a:r>
          </a:p>
          <a:p>
            <a:pPr lvl="1"/>
            <a:r>
              <a:rPr lang="de-DE" dirty="0" smtClean="0"/>
              <a:t>Issues </a:t>
            </a:r>
            <a:r>
              <a:rPr lang="de-DE" dirty="0"/>
              <a:t>in </a:t>
            </a:r>
            <a:r>
              <a:rPr lang="de-DE" dirty="0" smtClean="0"/>
              <a:t>Evaluation of IE</a:t>
            </a:r>
            <a:endParaRPr lang="de-DE" dirty="0"/>
          </a:p>
          <a:p>
            <a:pPr lvl="1"/>
            <a:r>
              <a:rPr lang="de-DE" dirty="0" smtClean="0"/>
              <a:t>Human Annotation for NER</a:t>
            </a:r>
          </a:p>
          <a:p>
            <a:r>
              <a:rPr lang="de-DE" dirty="0"/>
              <a:t>IE end-to-end</a:t>
            </a:r>
          </a:p>
          <a:p>
            <a:r>
              <a:rPr lang="de-DE" dirty="0"/>
              <a:t>Introduction: named entity detection as a classification </a:t>
            </a:r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90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9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 Template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02806"/>
              </p:ext>
            </p:extLst>
          </p:nvPr>
        </p:nvGraphicFramePr>
        <p:xfrm>
          <a:off x="685800" y="1891047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Slot</a:t>
                      </a:r>
                      <a:r>
                        <a:rPr lang="de-DE" baseline="0" dirty="0" smtClean="0"/>
                        <a:t> 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Speaker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Prof. Makoto Nagao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10:00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End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1993-04-26 11:00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CMT red conference room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Message Identifier</a:t>
                      </a:r>
                      <a:r>
                        <a:rPr lang="de-DE" baseline="0" dirty="0" smtClean="0"/>
                        <a:t> (Filename)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0.24.4.93.20.59.10.jgc+@NL.CS.CMU.EDU (Jaime Carbonell).0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882" y="4610627"/>
            <a:ext cx="668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Template contains *canonical* version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There are several "mentions" of speaker, start time and end-time (see previous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Only one value for each slot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Location could probably also be canonicalized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Important: also keep link back to original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many database entries?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the CMU seminars task, one message generally results in one database entry</a:t>
            </a:r>
          </a:p>
          <a:p>
            <a:pPr lvl="1"/>
            <a:r>
              <a:rPr lang="de-DE" dirty="0" smtClean="0"/>
              <a:t>Or no database entry if you process an email that is not about a seminar</a:t>
            </a:r>
          </a:p>
          <a:p>
            <a:r>
              <a:rPr lang="de-DE" dirty="0" smtClean="0"/>
              <a:t>In other IE tasks, can get multiple database entries from a single document or web page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page of concert listings -&gt; database entries</a:t>
            </a:r>
          </a:p>
          <a:p>
            <a:pPr lvl="1"/>
            <a:r>
              <a:rPr lang="de-DE" dirty="0" smtClean="0"/>
              <a:t>Entries in timeline -&gt; database entries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66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0894"/>
            <a:ext cx="7772400" cy="4114800"/>
          </a:xfrm>
        </p:spPr>
        <p:txBody>
          <a:bodyPr/>
          <a:lstStyle/>
          <a:p>
            <a:r>
              <a:rPr lang="de-DE" dirty="0" smtClean="0"/>
              <a:t>IR: end-user</a:t>
            </a:r>
          </a:p>
          <a:p>
            <a:pPr lvl="1"/>
            <a:r>
              <a:rPr lang="de-DE" dirty="0" smtClean="0"/>
              <a:t>Start with information need</a:t>
            </a:r>
          </a:p>
          <a:p>
            <a:pPr lvl="1"/>
            <a:r>
              <a:rPr lang="de-DE" dirty="0" smtClean="0"/>
              <a:t>Gets relevant documents, hopefully information need is solved</a:t>
            </a:r>
          </a:p>
          <a:p>
            <a:pPr lvl="1"/>
            <a:r>
              <a:rPr lang="de-DE" dirty="0" smtClean="0"/>
              <a:t>Important difference: Traditional IR vs. Web R</a:t>
            </a:r>
          </a:p>
          <a:p>
            <a:r>
              <a:rPr lang="de-DE" dirty="0" smtClean="0"/>
              <a:t>IE: analyst (you)</a:t>
            </a:r>
          </a:p>
          <a:p>
            <a:pPr lvl="1"/>
            <a:r>
              <a:rPr lang="de-DE" dirty="0" smtClean="0"/>
              <a:t>Start with template design and corpus</a:t>
            </a:r>
          </a:p>
          <a:p>
            <a:pPr lvl="1"/>
            <a:r>
              <a:rPr lang="de-DE" dirty="0"/>
              <a:t>G</a:t>
            </a:r>
            <a:r>
              <a:rPr lang="de-DE" dirty="0" smtClean="0"/>
              <a:t>et database of filled out templates</a:t>
            </a:r>
          </a:p>
          <a:p>
            <a:pPr lvl="2"/>
            <a:r>
              <a:rPr lang="de-DE" dirty="0" smtClean="0"/>
              <a:t>Followed by subsequent processing (e.g., data mining, or user browsing, etc.)</a:t>
            </a:r>
          </a:p>
        </p:txBody>
      </p:sp>
    </p:spTree>
    <p:extLst>
      <p:ext uri="{BB962C8B-B14F-4D97-AF65-F5344CB8AC3E}">
        <p14:creationId xmlns:p14="http://schemas.microsoft.com/office/powerpoint/2010/main" val="51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IE: what we've seen so far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So far we have looked at:</a:t>
            </a:r>
          </a:p>
          <a:p>
            <a:r>
              <a:rPr lang="de-DE" dirty="0" smtClean="0"/>
              <a:t>Source issues (selection, tokenization, etc)</a:t>
            </a:r>
          </a:p>
          <a:p>
            <a:r>
              <a:rPr lang="de-DE" dirty="0" smtClean="0"/>
              <a:t>Extracting regular entities</a:t>
            </a:r>
          </a:p>
          <a:p>
            <a:r>
              <a:rPr lang="de-DE" dirty="0" smtClean="0"/>
              <a:t>Rule-based extraction of named entities</a:t>
            </a:r>
          </a:p>
          <a:p>
            <a:r>
              <a:rPr lang="de-DE" dirty="0" smtClean="0"/>
              <a:t>Learning rules for rule-based extraction of named entities</a:t>
            </a:r>
          </a:p>
          <a:p>
            <a:r>
              <a:rPr lang="de-DE" dirty="0" smtClean="0"/>
              <a:t>We also jumped ahead and looked briefly at end-to-end IE for the CMU Seminars task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3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78" y="0"/>
            <a:ext cx="8229600" cy="923593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3" y="5001093"/>
            <a:ext cx="1211577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Source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39" y="4714017"/>
            <a:ext cx="1721144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Tokenization&amp;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2" y="3896528"/>
            <a:ext cx="1697901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Named Entity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2" y="3189125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Instance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390" y="2316270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Fact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1324" y="1118260"/>
            <a:ext cx="1507557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Ontological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Information</a:t>
            </a:r>
          </a:p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1" y="5743187"/>
            <a:ext cx="591969" cy="842150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586497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3786" y="5361888"/>
            <a:ext cx="136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05/01/67</a:t>
            </a:r>
          </a:p>
          <a:p>
            <a:r>
              <a:rPr lang="en-US" dirty="0" err="1" smtClean="0">
                <a:solidFill>
                  <a:srgbClr val="FF0000"/>
                </a:solidFill>
                <a:cs typeface="Century Gothic"/>
                <a:sym typeface="Wingdings"/>
              </a:rPr>
              <a:t></a:t>
            </a:r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  <a:sym typeface="Wingdings"/>
              </a:rPr>
              <a:t>1967-05-01</a:t>
            </a:r>
            <a:endParaRPr lang="en-US" dirty="0" smtClean="0">
              <a:solidFill>
                <a:prstClr val="black"/>
              </a:solidFill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3870" y="5037183"/>
            <a:ext cx="486969" cy="28707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rot="5400000" flipH="1" flipV="1">
            <a:off x="3152755" y="3888351"/>
            <a:ext cx="494323" cy="115701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rot="5400000" flipH="1" flipV="1">
            <a:off x="5300534" y="3039131"/>
            <a:ext cx="384237" cy="133055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rot="5400000" flipH="1" flipV="1">
            <a:off x="6720879" y="2721615"/>
            <a:ext cx="549689" cy="38533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7833515" y="2041590"/>
            <a:ext cx="351588" cy="2746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289923"/>
            <a:ext cx="158645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185103" y="659255"/>
            <a:ext cx="150294" cy="45900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78422" y="4749949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r>
              <a:rPr lang="en-US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210762" y="4078178"/>
          <a:ext cx="2857917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0682" y="443164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089" y="41223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-37338" y="849162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Information Extraction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(IE) is the process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of extracting structured information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unstructured machine-readable documents </a:t>
            </a:r>
          </a:p>
        </p:txBody>
      </p:sp>
    </p:spTree>
    <p:extLst>
      <p:ext uri="{BB962C8B-B14F-4D97-AF65-F5344CB8AC3E}">
        <p14:creationId xmlns:p14="http://schemas.microsoft.com/office/powerpoint/2010/main" val="2560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here we are going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will stay with the named entity recognition (NER) topic for a while</a:t>
            </a:r>
          </a:p>
          <a:p>
            <a:pPr lvl="1"/>
            <a:r>
              <a:rPr lang="de-DE" dirty="0" smtClean="0"/>
              <a:t>How to formulate this as a machine learning problem (later in these slides)</a:t>
            </a:r>
          </a:p>
          <a:p>
            <a:pPr lvl="1"/>
            <a:r>
              <a:rPr lang="de-DE" dirty="0" smtClean="0"/>
              <a:t>Next time: brief introduction to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99FDA-7688-A048-8C34-55AD89F558E4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Named Entity Recognition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Extracting Named Entities</a:t>
            </a:r>
          </a:p>
        </p:txBody>
      </p:sp>
      <p:sp>
        <p:nvSpPr>
          <p:cNvPr id="1052679" name="Rectangle 7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Person:  Mr. Hubert J. Smith, Adm. McInnes, Grace Chan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Title:  Chairman, Vice President of Technology, Secretary of State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Country:  USSR, France, Haiti, Haitian Republic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City: New York, Rome, Paris, Birmingham, Seneca Falls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Province:  Kansas, Yorkshire, Uttar Pradesh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Business:  GTE Corporation, FreeMarkets Inc., Acme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University:  Bryn Mawr College, University of Iowa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Organization:  Red Cross, Boys and Girls Club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2952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More Named Entities</a:t>
            </a:r>
          </a:p>
        </p:txBody>
      </p:sp>
      <p:sp>
        <p:nvSpPr>
          <p:cNvPr id="1053704" name="Rectangle 8"/>
          <p:cNvSpPr>
            <a:spLocks noChangeArrowheads="1"/>
          </p:cNvSpPr>
          <p:nvPr/>
        </p:nvSpPr>
        <p:spPr bwMode="auto">
          <a:xfrm>
            <a:off x="1676400" y="12192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itchFamily="2" charset="2"/>
              <a:buChar char="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Currency:  400 yen, $100, DM 450,000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Linear:  10 feet, 100 miles, 15 centimeters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Area:  a square foot, 15 acres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Volume:  6 cubic feet, 100 gallons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Weight: 10 pounds, half a ton, 100 kilos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Duration:  10 day, five minutes, 3 years, a millennium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Frequency:  daily, biannually, 5 times, 3 times a day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Speed:  6 miles per hour, 15 feet per second, 5 kph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Age:  3 weeks old, 10-year-old, 50 years of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530" y="661706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Slide from J. Lin</a:t>
            </a:r>
          </a:p>
        </p:txBody>
      </p:sp>
    </p:spTree>
    <p:extLst>
      <p:ext uri="{BB962C8B-B14F-4D97-AF65-F5344CB8AC3E}">
        <p14:creationId xmlns:p14="http://schemas.microsoft.com/office/powerpoint/2010/main" val="1462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IE Posed as a Machine Learning Task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1534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Training data: documents marked up with ground truth</a:t>
            </a:r>
            <a:endParaRPr lang="en-US" sz="2800" dirty="0" smtClean="0"/>
          </a:p>
          <a:p>
            <a:r>
              <a:rPr lang="en-US" sz="2800" dirty="0" smtClean="0"/>
              <a:t>Extract features around words/information</a:t>
            </a:r>
          </a:p>
          <a:p>
            <a:r>
              <a:rPr lang="en-US" sz="2800" dirty="0" smtClean="0"/>
              <a:t>Pose as a classification problem</a:t>
            </a: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625475" y="3824288"/>
            <a:ext cx="7905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00  :  pm  Place   :   Wean  Hall  Rm  5409  Speaker   :   Sebastian  Thrun</a:t>
            </a:r>
          </a:p>
        </p:txBody>
      </p:sp>
      <p:sp>
        <p:nvSpPr>
          <p:cNvPr id="1209361" name="Freeform 17"/>
          <p:cNvSpPr>
            <a:spLocks/>
          </p:cNvSpPr>
          <p:nvPr/>
        </p:nvSpPr>
        <p:spPr bwMode="auto">
          <a:xfrm>
            <a:off x="2851150" y="4267200"/>
            <a:ext cx="2286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2" name="Freeform 18"/>
          <p:cNvSpPr>
            <a:spLocks/>
          </p:cNvSpPr>
          <p:nvPr/>
        </p:nvSpPr>
        <p:spPr bwMode="auto">
          <a:xfrm>
            <a:off x="5289550" y="4267200"/>
            <a:ext cx="31242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63" name="Freeform 19"/>
          <p:cNvSpPr>
            <a:spLocks/>
          </p:cNvSpPr>
          <p:nvPr/>
        </p:nvSpPr>
        <p:spPr bwMode="auto">
          <a:xfrm>
            <a:off x="717550" y="4267200"/>
            <a:ext cx="1905000" cy="152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12"/>
              </a:cxn>
              <a:cxn ang="0">
                <a:pos x="4" y="21"/>
              </a:cxn>
              <a:cxn ang="0">
                <a:pos x="10" y="29"/>
              </a:cxn>
              <a:cxn ang="0">
                <a:pos x="16" y="36"/>
              </a:cxn>
              <a:cxn ang="0">
                <a:pos x="25" y="42"/>
              </a:cxn>
              <a:cxn ang="0">
                <a:pos x="34" y="46"/>
              </a:cxn>
              <a:cxn ang="0">
                <a:pos x="45" y="49"/>
              </a:cxn>
              <a:cxn ang="0">
                <a:pos x="56" y="50"/>
              </a:cxn>
              <a:cxn ang="0">
                <a:pos x="280" y="49"/>
              </a:cxn>
              <a:cxn ang="0">
                <a:pos x="291" y="50"/>
              </a:cxn>
              <a:cxn ang="0">
                <a:pos x="302" y="53"/>
              </a:cxn>
              <a:cxn ang="0">
                <a:pos x="311" y="57"/>
              </a:cxn>
              <a:cxn ang="0">
                <a:pos x="320" y="63"/>
              </a:cxn>
              <a:cxn ang="0">
                <a:pos x="326" y="70"/>
              </a:cxn>
              <a:cxn ang="0">
                <a:pos x="332" y="78"/>
              </a:cxn>
              <a:cxn ang="0">
                <a:pos x="335" y="87"/>
              </a:cxn>
              <a:cxn ang="0">
                <a:pos x="336" y="97"/>
              </a:cxn>
              <a:cxn ang="0">
                <a:pos x="337" y="87"/>
              </a:cxn>
              <a:cxn ang="0">
                <a:pos x="340" y="78"/>
              </a:cxn>
              <a:cxn ang="0">
                <a:pos x="346" y="70"/>
              </a:cxn>
              <a:cxn ang="0">
                <a:pos x="352" y="63"/>
              </a:cxn>
              <a:cxn ang="0">
                <a:pos x="361" y="57"/>
              </a:cxn>
              <a:cxn ang="0">
                <a:pos x="370" y="53"/>
              </a:cxn>
              <a:cxn ang="0">
                <a:pos x="381" y="50"/>
              </a:cxn>
              <a:cxn ang="0">
                <a:pos x="392" y="49"/>
              </a:cxn>
              <a:cxn ang="0">
                <a:pos x="616" y="48"/>
              </a:cxn>
              <a:cxn ang="0">
                <a:pos x="627" y="47"/>
              </a:cxn>
              <a:cxn ang="0">
                <a:pos x="638" y="44"/>
              </a:cxn>
              <a:cxn ang="0">
                <a:pos x="647" y="40"/>
              </a:cxn>
              <a:cxn ang="0">
                <a:pos x="656" y="34"/>
              </a:cxn>
              <a:cxn ang="0">
                <a:pos x="662" y="27"/>
              </a:cxn>
              <a:cxn ang="0">
                <a:pos x="668" y="19"/>
              </a:cxn>
              <a:cxn ang="0">
                <a:pos x="671" y="10"/>
              </a:cxn>
              <a:cxn ang="0">
                <a:pos x="672" y="0"/>
              </a:cxn>
            </a:cxnLst>
            <a:rect l="0" t="0" r="r" b="b"/>
            <a:pathLst>
              <a:path w="672" h="97">
                <a:moveTo>
                  <a:pt x="0" y="2"/>
                </a:moveTo>
                <a:lnTo>
                  <a:pt x="1" y="12"/>
                </a:lnTo>
                <a:lnTo>
                  <a:pt x="4" y="21"/>
                </a:lnTo>
                <a:lnTo>
                  <a:pt x="10" y="29"/>
                </a:lnTo>
                <a:lnTo>
                  <a:pt x="16" y="36"/>
                </a:lnTo>
                <a:lnTo>
                  <a:pt x="25" y="42"/>
                </a:lnTo>
                <a:lnTo>
                  <a:pt x="34" y="46"/>
                </a:lnTo>
                <a:lnTo>
                  <a:pt x="45" y="49"/>
                </a:lnTo>
                <a:lnTo>
                  <a:pt x="56" y="50"/>
                </a:lnTo>
                <a:lnTo>
                  <a:pt x="280" y="49"/>
                </a:lnTo>
                <a:lnTo>
                  <a:pt x="291" y="50"/>
                </a:lnTo>
                <a:lnTo>
                  <a:pt x="302" y="53"/>
                </a:lnTo>
                <a:lnTo>
                  <a:pt x="311" y="57"/>
                </a:lnTo>
                <a:lnTo>
                  <a:pt x="320" y="63"/>
                </a:lnTo>
                <a:lnTo>
                  <a:pt x="326" y="70"/>
                </a:lnTo>
                <a:lnTo>
                  <a:pt x="332" y="78"/>
                </a:lnTo>
                <a:lnTo>
                  <a:pt x="335" y="87"/>
                </a:lnTo>
                <a:lnTo>
                  <a:pt x="336" y="97"/>
                </a:lnTo>
                <a:lnTo>
                  <a:pt x="337" y="87"/>
                </a:lnTo>
                <a:lnTo>
                  <a:pt x="340" y="78"/>
                </a:lnTo>
                <a:lnTo>
                  <a:pt x="346" y="70"/>
                </a:lnTo>
                <a:lnTo>
                  <a:pt x="352" y="63"/>
                </a:lnTo>
                <a:lnTo>
                  <a:pt x="361" y="57"/>
                </a:lnTo>
                <a:lnTo>
                  <a:pt x="370" y="53"/>
                </a:lnTo>
                <a:lnTo>
                  <a:pt x="381" y="50"/>
                </a:lnTo>
                <a:lnTo>
                  <a:pt x="392" y="49"/>
                </a:lnTo>
                <a:lnTo>
                  <a:pt x="616" y="48"/>
                </a:lnTo>
                <a:lnTo>
                  <a:pt x="627" y="47"/>
                </a:lnTo>
                <a:lnTo>
                  <a:pt x="638" y="44"/>
                </a:lnTo>
                <a:lnTo>
                  <a:pt x="647" y="40"/>
                </a:lnTo>
                <a:lnTo>
                  <a:pt x="656" y="34"/>
                </a:lnTo>
                <a:lnTo>
                  <a:pt x="662" y="27"/>
                </a:lnTo>
                <a:lnTo>
                  <a:pt x="668" y="19"/>
                </a:lnTo>
                <a:lnTo>
                  <a:pt x="671" y="1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9370" name="Text Box 26"/>
          <p:cNvSpPr txBox="1">
            <a:spLocks noChangeArrowheads="1"/>
          </p:cNvSpPr>
          <p:nvPr/>
        </p:nvSpPr>
        <p:spPr bwMode="auto">
          <a:xfrm>
            <a:off x="1346200" y="44196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prefix</a:t>
            </a: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3613150" y="44196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contents</a:t>
            </a:r>
          </a:p>
        </p:txBody>
      </p:sp>
      <p:sp>
        <p:nvSpPr>
          <p:cNvPr id="1209372" name="Text Box 28"/>
          <p:cNvSpPr txBox="1">
            <a:spLocks noChangeArrowheads="1"/>
          </p:cNvSpPr>
          <p:nvPr/>
        </p:nvSpPr>
        <p:spPr bwMode="auto">
          <a:xfrm>
            <a:off x="6538913" y="4419600"/>
            <a:ext cx="65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775F55"/>
                </a:solidFill>
                <a:latin typeface="Arial" pitchFamily="-107" charset="0"/>
              </a:rPr>
              <a:t>suffix</a:t>
            </a: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152400" y="3860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209374" name="Text Box 30"/>
          <p:cNvSpPr txBox="1">
            <a:spLocks noChangeArrowheads="1"/>
          </p:cNvSpPr>
          <p:nvPr/>
        </p:nvSpPr>
        <p:spPr bwMode="auto">
          <a:xfrm>
            <a:off x="8594725" y="38385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pitchFamily="-107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847123" y="1861447"/>
            <a:ext cx="278363" cy="1779337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469739" y="2018171"/>
            <a:ext cx="278360" cy="146589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305630" y="2648169"/>
            <a:ext cx="251930" cy="179466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063144" y="2112653"/>
            <a:ext cx="278362" cy="127693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1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4852875" y="2599850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152014" y="2741473"/>
            <a:ext cx="251929" cy="45719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5312923" y="2626284"/>
            <a:ext cx="251929" cy="27609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735709" y="2564662"/>
            <a:ext cx="251928" cy="399342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42605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583764" y="1124805"/>
            <a:ext cx="278363" cy="325262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553179" y="1934732"/>
            <a:ext cx="278360" cy="163277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36" y="3250422"/>
            <a:ext cx="930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For each position, ask: Is the current window a named entity?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 size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2" grpId="0" animBg="1"/>
      <p:bldP spid="1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3472875"/>
            <a:ext cx="80842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Choose certain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features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(properties) of windows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that could be important: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colon, comma, or digits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week day, or certain other words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starts with lowercase letter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window contains only lowercase letters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51715"/>
            <a:ext cx="437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colon		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 comma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colon	   	    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 comma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						    …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colon		    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 comma           1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929904" y="5146750"/>
            <a:ext cx="225496" cy="1891269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65" y="625981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Features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2977120" y="2851715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3474636" y="2852249"/>
            <a:ext cx="108000" cy="30464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170089" y="5762286"/>
            <a:ext cx="170818" cy="605517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486" y="6191872"/>
            <a:ext cx="242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Feature Vector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7637" y="3211033"/>
            <a:ext cx="450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feature vector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represents the presence or absence of features of one content window (and its prefix window and postfix window)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363804" y="1080439"/>
            <a:ext cx="7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35" name="Left Brace 22"/>
          <p:cNvSpPr/>
          <p:nvPr/>
        </p:nvSpPr>
        <p:spPr>
          <a:xfrm rot="16200000">
            <a:off x="4433843" y="955175"/>
            <a:ext cx="251929" cy="124111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e 23"/>
          <p:cNvSpPr/>
          <p:nvPr/>
        </p:nvSpPr>
        <p:spPr>
          <a:xfrm rot="16200000">
            <a:off x="2982166" y="717005"/>
            <a:ext cx="197885" cy="1716281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Left Brace 24"/>
          <p:cNvSpPr/>
          <p:nvPr/>
        </p:nvSpPr>
        <p:spPr>
          <a:xfrm rot="16200000">
            <a:off x="5549907" y="1118700"/>
            <a:ext cx="185845" cy="924928"/>
          </a:xfrm>
          <a:prstGeom prst="leftBrac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2222968" y="1749983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3823581" y="1761204"/>
            <a:ext cx="142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Content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5584407" y="17612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Postfix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window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Corpus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0635" y="1920379"/>
            <a:ext cx="914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NLP class: Wednesday, 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7:30am</a:t>
            </a:r>
            <a:r>
              <a:rPr lang="en-US" sz="2400" u="sng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and Thursday all day, </a:t>
            </a:r>
            <a:r>
              <a:rPr lang="en-US" sz="2400" u="sng" dirty="0" err="1" smtClean="0">
                <a:solidFill>
                  <a:srgbClr val="FF0000"/>
                </a:solidFill>
                <a:cs typeface="Century Gothic"/>
              </a:rPr>
              <a:t>rm</a:t>
            </a:r>
            <a:r>
              <a:rPr lang="en-US" sz="2400" u="sng" dirty="0" smtClean="0">
                <a:solidFill>
                  <a:srgbClr val="FF0000"/>
                </a:solidFill>
                <a:cs typeface="Century Gothic"/>
              </a:rPr>
              <a:t> 667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755157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252673" y="329943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" y="793962"/>
            <a:ext cx="865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Now, we need a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corpus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(set of documents) in which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entities of interest have been manually labeled.</a:t>
            </a:r>
          </a:p>
        </p:txBody>
      </p:sp>
      <p:sp>
        <p:nvSpPr>
          <p:cNvPr id="19" name="TextBox 18"/>
          <p:cNvSpPr txBox="1"/>
          <p:nvPr/>
        </p:nvSpPr>
        <p:spPr>
          <a:xfrm rot="21242075">
            <a:off x="3657782" y="156012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time</a:t>
            </a:r>
          </a:p>
        </p:txBody>
      </p:sp>
      <p:sp>
        <p:nvSpPr>
          <p:cNvPr id="20" name="TextBox 19"/>
          <p:cNvSpPr txBox="1"/>
          <p:nvPr/>
        </p:nvSpPr>
        <p:spPr>
          <a:xfrm rot="558242">
            <a:off x="7802653" y="1499417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Handwriting - Dakota"/>
              </a:rPr>
              <a:t>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635" y="2635686"/>
            <a:ext cx="870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From this corpus, compute the feature vectors with labels: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746068" y="325747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4243584" y="325801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207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2251875" y="329836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749391" y="329889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>
            <a:off x="5615406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Left Bracket 36"/>
          <p:cNvSpPr/>
          <p:nvPr/>
        </p:nvSpPr>
        <p:spPr>
          <a:xfrm flipH="1">
            <a:off x="6112922" y="325640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8067183" y="325534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564699" y="325587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6798" y="3436418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03725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0329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2106" y="3394462"/>
            <a:ext cx="354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52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4197" y="6109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8578" y="606758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8515" y="606758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5748" y="606758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Location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50474" y="4416626"/>
            <a:ext cx="51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0966" y="4416626"/>
            <a:ext cx="5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01970" y="4305641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9786" y="42228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978039" y="2045630"/>
            <a:ext cx="208257" cy="88794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2377793" y="1686217"/>
            <a:ext cx="211684" cy="1610193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 rot="16200000">
            <a:off x="3965088" y="1960274"/>
            <a:ext cx="251931" cy="1021834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5902571" y="1825805"/>
            <a:ext cx="207083" cy="124592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8319508" y="1894625"/>
            <a:ext cx="251930" cy="1153130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16200000" flipH="1">
            <a:off x="750028" y="2925870"/>
            <a:ext cx="664281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1"/>
          </p:cNvCxnSpPr>
          <p:nvPr/>
        </p:nvCxnSpPr>
        <p:spPr>
          <a:xfrm rot="16200000" flipH="1">
            <a:off x="2132497" y="2948294"/>
            <a:ext cx="702278" cy="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61269" y="2883114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  <a:endCxn id="42" idx="0"/>
          </p:cNvCxnSpPr>
          <p:nvPr/>
        </p:nvCxnSpPr>
        <p:spPr>
          <a:xfrm rot="5400000">
            <a:off x="5570791" y="2959140"/>
            <a:ext cx="842152" cy="284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8109650" y="2883113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30" grpId="0" animBg="1"/>
      <p:bldP spid="31" grpId="0" animBg="1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>
            <a:off x="966340" y="338294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1463856" y="338347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439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4" name="Left Bracket 33"/>
          <p:cNvSpPr/>
          <p:nvPr/>
        </p:nvSpPr>
        <p:spPr>
          <a:xfrm>
            <a:off x="1824677" y="33133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Left Bracket 34"/>
          <p:cNvSpPr/>
          <p:nvPr/>
        </p:nvSpPr>
        <p:spPr>
          <a:xfrm flipH="1">
            <a:off x="2322193" y="3313914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" name="Left Bracket 37"/>
          <p:cNvSpPr/>
          <p:nvPr/>
        </p:nvSpPr>
        <p:spPr>
          <a:xfrm>
            <a:off x="6252809" y="3314448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750325" y="3314982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9600" y="3451434"/>
            <a:ext cx="3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7732" y="3453570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3705" y="612455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Nothing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3835" y="6129090"/>
            <a:ext cx="87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cs typeface="Century Gothic"/>
              </a:rPr>
              <a:t>Time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39174" y="4210749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340" y="1411608"/>
            <a:ext cx="80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Information Extraction: Tuesday 10:00 am,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Rm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407b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2636730" y="4279779"/>
            <a:ext cx="524585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12" y="3458611"/>
            <a:ext cx="1620535" cy="164233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133881" y="5108117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Machine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Learning</a:t>
            </a:r>
          </a:p>
        </p:txBody>
      </p:sp>
      <p:sp>
        <p:nvSpPr>
          <p:cNvPr id="63" name="Left Brace 62"/>
          <p:cNvSpPr/>
          <p:nvPr/>
        </p:nvSpPr>
        <p:spPr>
          <a:xfrm rot="16200000">
            <a:off x="6432454" y="1239896"/>
            <a:ext cx="250213" cy="139436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4" name="Straight Connector 63"/>
          <p:cNvCxnSpPr>
            <a:stCxn id="63" idx="1"/>
          </p:cNvCxnSpPr>
          <p:nvPr/>
        </p:nvCxnSpPr>
        <p:spPr>
          <a:xfrm rot="5400000">
            <a:off x="5928983" y="2686405"/>
            <a:ext cx="1252797" cy="436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8314" y="2189135"/>
            <a:ext cx="537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Use the labeled feature vectors as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training data for Machine Learning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6928214" y="4231996"/>
            <a:ext cx="1242614" cy="4003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3376" y="417069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classify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98707" y="382718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Result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8" grpId="0"/>
      <p:bldP spid="51" grpId="0"/>
      <p:bldP spid="63" grpId="0" animBg="1"/>
      <p:bldP spid="70" grpId="0" animBg="1"/>
      <p:bldP spid="71" grpId="0"/>
      <p:bldP spid="7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Sliding Windows Exercise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07823" y="1780940"/>
            <a:ext cx="781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Elvis Presley married Ms. Priscilla at the </a:t>
            </a:r>
            <a:r>
              <a:rPr lang="en-US" sz="2400" dirty="0" err="1" smtClean="0">
                <a:solidFill>
                  <a:srgbClr val="0001FF"/>
                </a:solidFill>
                <a:cs typeface="Century Gothic"/>
              </a:rPr>
              <a:t>Aladin</a:t>
            </a:r>
            <a:r>
              <a:rPr lang="en-US" sz="2400" dirty="0" smtClean="0">
                <a:solidFill>
                  <a:srgbClr val="0001FF"/>
                </a:solidFill>
                <a:cs typeface="Century Gothic"/>
              </a:rPr>
              <a:t> Hotel.</a:t>
            </a:r>
            <a:endParaRPr lang="en-US" sz="2400" u="sng" dirty="0" smtClean="0">
              <a:solidFill>
                <a:srgbClr val="0001FF"/>
              </a:solidFill>
              <a:cs typeface="Century Gothic"/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1821185" y="3138446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2318701" y="3138980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69" y="897371"/>
            <a:ext cx="884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  <a:cs typeface="Century Gothic"/>
              </a:rPr>
              <a:t>What features would you use to recognize person names?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4858733" y="313368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5356249" y="3134221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9235" y="3275966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38" name="Left Bracket 37"/>
          <p:cNvSpPr/>
          <p:nvPr/>
        </p:nvSpPr>
        <p:spPr>
          <a:xfrm>
            <a:off x="7638063" y="3174083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8135579" y="3174617"/>
            <a:ext cx="108000" cy="2585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6390" y="3270673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2986" y="3313205"/>
            <a:ext cx="354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3428" y="4256174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...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2044368" y="1413729"/>
            <a:ext cx="250212" cy="1723296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5081555" y="1453377"/>
            <a:ext cx="251928" cy="1642288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7828094" y="1415898"/>
            <a:ext cx="248502" cy="1766627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>
            <a:stCxn id="55" idx="1"/>
          </p:cNvCxnSpPr>
          <p:nvPr/>
        </p:nvCxnSpPr>
        <p:spPr>
          <a:xfrm rot="5400000">
            <a:off x="1838669" y="2731288"/>
            <a:ext cx="66161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4873934" y="2759325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7627365" y="2780590"/>
            <a:ext cx="661607" cy="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-39692" y="3238774"/>
            <a:ext cx="1880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UpperCase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hasDigit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…</a:t>
            </a:r>
            <a:endParaRPr lang="fr-FR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Suchanek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Features for Information Extraction</a:t>
            </a:r>
          </a:p>
        </p:txBody>
      </p:sp>
      <p:sp>
        <p:nvSpPr>
          <p:cNvPr id="1253390" name="Rectangle 14"/>
          <p:cNvSpPr>
            <a:spLocks noChangeArrowheads="1"/>
          </p:cNvSpPr>
          <p:nvPr/>
        </p:nvSpPr>
        <p:spPr bwMode="auto">
          <a:xfrm>
            <a:off x="2514600" y="18288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107" charset="0"/>
              </a:rPr>
              <a:t>Example word features: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identity of word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all caps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ends in “-ski”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part of a noun phrase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a list of city names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under node X in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WordNet</a:t>
            </a:r>
            <a:r>
              <a:rPr lang="en-US" sz="1600" dirty="0" smtClean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or </a:t>
            </a:r>
            <a:r>
              <a:rPr lang="en-US" sz="1600" dirty="0" err="1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Cyc</a:t>
            </a:r>
            <a:endParaRPr lang="en-US" sz="160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bold font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is in hyperlink anchor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i="1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features of past &amp; future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last person name was female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</a:rPr>
              <a:t>next two words are “and Associates”</a:t>
            </a:r>
          </a:p>
        </p:txBody>
      </p:sp>
      <p:sp>
        <p:nvSpPr>
          <p:cNvPr id="1253391" name="Rectangle 15"/>
          <p:cNvSpPr>
            <a:spLocks noChangeArrowheads="1"/>
          </p:cNvSpPr>
          <p:nvPr/>
        </p:nvSpPr>
        <p:spPr bwMode="auto">
          <a:xfrm>
            <a:off x="0" y="18288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begins-with-subject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</a:t>
            </a:r>
            <a:r>
              <a:rPr lang="en-US" sz="2000" dirty="0" err="1">
                <a:solidFill>
                  <a:prstClr val="black"/>
                </a:solidFill>
                <a:latin typeface="Arial" pitchFamily="-107" charset="0"/>
              </a:rPr>
              <a:t>alphanum</a:t>
            </a:r>
            <a:endParaRPr lang="en-US" sz="2000" dirty="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contains-bracketed-number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contains-http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contains-non-space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contains-number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itchFamily="-107" charset="0"/>
              </a:rPr>
              <a:t>contains-pipe</a:t>
            </a:r>
          </a:p>
        </p:txBody>
      </p:sp>
      <p:sp>
        <p:nvSpPr>
          <p:cNvPr id="1253392" name="Rectangle 16"/>
          <p:cNvSpPr>
            <a:spLocks noChangeArrowheads="1"/>
          </p:cNvSpPr>
          <p:nvPr/>
        </p:nvSpPr>
        <p:spPr bwMode="auto">
          <a:xfrm>
            <a:off x="5943600" y="17526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contains-question-word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ends-with-question-mark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first-alpha-is-capitalized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indented-1-to-4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indented-5-to-10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more-than-one-third-space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only-punctuation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prev-is-blank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prev-begins-with-ordinal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-107" charset="0"/>
              </a:rPr>
              <a:t>shorter-than-30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76200" y="1493838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Capitalized 	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Mixed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All Caps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Initial Cap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Contains Digit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All lowercase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Is Initial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Punctuation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Period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Comma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Apostrophe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Dash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Preceded by HTML tag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2590800" y="14938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Character n-gram classifier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says string is a person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name (80% accurate)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stopword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(the, of, their,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honorific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(Mr, Mrs, Dr, Sen,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person suffix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(Jr, Sr, PhD,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name particle list 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(de, la, van, der, etc)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lastname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Census firstname list;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segmented by P(name)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locations lists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(states, cities, countries)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company name list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(“J. C. Penny”)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In list of company suffixes</a:t>
            </a:r>
            <a:br>
              <a:rPr lang="en-US" sz="1600">
                <a:solidFill>
                  <a:prstClr val="black"/>
                </a:solidFill>
                <a:latin typeface="Arial" pitchFamily="-107" charset="0"/>
              </a:rPr>
            </a:br>
            <a:r>
              <a:rPr lang="en-US" sz="1600">
                <a:solidFill>
                  <a:prstClr val="black"/>
                </a:solidFill>
                <a:latin typeface="Arial" pitchFamily="-107" charset="0"/>
              </a:rPr>
              <a:t>(Inc, &amp; Associates, Foundation)</a:t>
            </a:r>
          </a:p>
        </p:txBody>
      </p:sp>
      <p:sp>
        <p:nvSpPr>
          <p:cNvPr id="12554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410200" y="1570038"/>
            <a:ext cx="4114800" cy="45259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Word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job titles,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prefixes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Lists of suffixes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350 informative phrases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HTML/Formatting Features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end, in} x </a:t>
            </a:r>
            <a:br>
              <a:rPr lang="en-US" sz="1600"/>
            </a:br>
            <a:r>
              <a:rPr lang="en-US" sz="1600"/>
              <a:t>{&lt;b&gt;, &lt;i&gt;, &lt;a&gt;, &lt;hN&gt;} x</a:t>
            </a:r>
            <a:br>
              <a:rPr lang="en-US" sz="1600"/>
            </a:br>
            <a:r>
              <a:rPr lang="en-US" sz="1600"/>
              <a:t>{lengths 1, 2, 3, 4, or longer}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{begin, end} of line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8531352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smtClean="0">
                <a:solidFill>
                  <a:srgbClr val="775F55"/>
                </a:solidFill>
              </a:rPr>
              <a:t>Good Features for Information Extraction</a:t>
            </a:r>
            <a:endParaRPr lang="en-US" sz="4400" dirty="0">
              <a:solidFill>
                <a:srgbClr val="775F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596390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Slide from Kauchak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 number of slides were taken from a wide variety of sources (see the attribution at the bottom right of each slide)</a:t>
            </a:r>
          </a:p>
          <a:p>
            <a:pPr lvl="1"/>
            <a:r>
              <a:rPr lang="de-DE" dirty="0" smtClean="0"/>
              <a:t>Some of the slide authors: </a:t>
            </a:r>
          </a:p>
          <a:p>
            <a:pPr lvl="2"/>
            <a:r>
              <a:rPr lang="de-DE" dirty="0" smtClean="0"/>
              <a:t>C</a:t>
            </a:r>
            <a:r>
              <a:rPr lang="de-DE" dirty="0"/>
              <a:t>. Lee Giles, Penn </a:t>
            </a:r>
            <a:r>
              <a:rPr lang="de-DE" dirty="0" smtClean="0"/>
              <a:t>State</a:t>
            </a:r>
          </a:p>
          <a:p>
            <a:pPr lvl="2"/>
            <a:r>
              <a:rPr lang="de-DE" dirty="0" smtClean="0"/>
              <a:t>Fabio Ciravegna/Zhang Zhiqi, Sheffield</a:t>
            </a:r>
          </a:p>
          <a:p>
            <a:pPr lvl="2"/>
            <a:r>
              <a:rPr lang="de-DE" dirty="0" smtClean="0"/>
              <a:t>Dave Kauchak, Pomona College</a:t>
            </a:r>
          </a:p>
          <a:p>
            <a:pPr lvl="2"/>
            <a:r>
              <a:rPr lang="de-DE" dirty="0" smtClean="0"/>
              <a:t>Fabian Suchanek, Telecom ParisTech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Manually coded rules for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r>
              <a:rPr lang="de-DE" dirty="0" smtClean="0"/>
              <a:t>Introduction to classification</a:t>
            </a:r>
          </a:p>
          <a:p>
            <a:pPr lvl="2"/>
            <a:r>
              <a:rPr lang="de-DE" dirty="0" smtClean="0"/>
              <a:t>Sliding windows and features</a:t>
            </a:r>
          </a:p>
          <a:p>
            <a:pPr lvl="1"/>
            <a:endParaRPr lang="de-DE" dirty="0"/>
          </a:p>
          <a:p>
            <a:r>
              <a:rPr lang="de-DE" dirty="0" smtClean="0"/>
              <a:t>Please read Sarawagi Chapter 3</a:t>
            </a:r>
            <a:r>
              <a:rPr lang="de-DE" dirty="0" smtClean="0"/>
              <a:t>!</a:t>
            </a:r>
            <a:endParaRPr lang="de-DE" dirty="0"/>
          </a:p>
          <a:p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Moodle</a:t>
            </a:r>
            <a:r>
              <a:rPr lang="de-DE" dirty="0" smtClean="0"/>
              <a:t>!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3131</Words>
  <Application>Microsoft Office PowerPoint</Application>
  <PresentationFormat>On-screen Show (4:3)</PresentationFormat>
  <Paragraphs>746</Paragraphs>
  <Slides>80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102" baseType="lpstr">
      <vt:lpstr>ＭＳ ゴシック</vt:lpstr>
      <vt:lpstr>ＭＳ Ｐゴシック</vt:lpstr>
      <vt:lpstr>Arial</vt:lpstr>
      <vt:lpstr>Calibri</vt:lpstr>
      <vt:lpstr>Century Gothic</vt:lpstr>
      <vt:lpstr>Comic Sans MS</vt:lpstr>
      <vt:lpstr>Handwriting - Dakota</vt:lpstr>
      <vt:lpstr>Lucida Sans</vt:lpstr>
      <vt:lpstr>Times</vt:lpstr>
      <vt:lpstr>Times New Roman</vt:lpstr>
      <vt:lpstr>Tw Cen MT</vt:lpstr>
      <vt:lpstr>Wingdings</vt:lpstr>
      <vt:lpstr>Wingdings 2</vt:lpstr>
      <vt:lpstr>Zapf Dingbats</vt:lpstr>
      <vt:lpstr>Office Theme</vt:lpstr>
      <vt:lpstr>1_Office Theme</vt:lpstr>
      <vt:lpstr>Blank Presentation</vt:lpstr>
      <vt:lpstr>2_Office Theme</vt:lpstr>
      <vt:lpstr>1_Blank Presentation</vt:lpstr>
      <vt:lpstr>3_Office Theme</vt:lpstr>
      <vt:lpstr>Median</vt:lpstr>
      <vt:lpstr>Equation</vt:lpstr>
      <vt:lpstr>Information Extraction Lecture 4 – Named Entity Recognition II</vt:lpstr>
      <vt:lpstr>Administravia</vt:lpstr>
      <vt:lpstr>Reading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CMU Seminars task</vt:lpstr>
      <vt:lpstr>CMU Seminars - Example</vt:lpstr>
      <vt:lpstr>IE Template</vt:lpstr>
      <vt:lpstr>How many database entries?</vt:lpstr>
      <vt:lpstr>Summary</vt:lpstr>
      <vt:lpstr>IE: what we've seen so far</vt:lpstr>
      <vt:lpstr>Information Extraction</vt:lpstr>
      <vt:lpstr>Where we are going</vt:lpstr>
      <vt:lpstr>Named Entity Recognition</vt:lpstr>
      <vt:lpstr>Extracting Named Entities</vt:lpstr>
      <vt:lpstr>More Named Entities</vt:lpstr>
      <vt:lpstr>IE Posed as a Machine Learning Task</vt:lpstr>
      <vt:lpstr>Sliding Windows</vt:lpstr>
      <vt:lpstr>Sliding Windows</vt:lpstr>
      <vt:lpstr>Features</vt:lpstr>
      <vt:lpstr>Feature Vectors</vt:lpstr>
      <vt:lpstr>Sliding Windows Corpus</vt:lpstr>
      <vt:lpstr>Machine Learning</vt:lpstr>
      <vt:lpstr>Sliding Windows Exercise</vt:lpstr>
      <vt:lpstr>Good Features for Information Extraction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fraser</cp:lastModifiedBy>
  <cp:revision>533</cp:revision>
  <dcterms:created xsi:type="dcterms:W3CDTF">2011-12-07T15:05:48Z</dcterms:created>
  <dcterms:modified xsi:type="dcterms:W3CDTF">2019-11-06T15:00:18Z</dcterms:modified>
</cp:coreProperties>
</file>