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  <p:sldMasterId id="2147483814" r:id="rId3"/>
    <p:sldMasterId id="2147483840" r:id="rId4"/>
  </p:sldMasterIdLst>
  <p:notesMasterIdLst>
    <p:notesMasterId r:id="rId92"/>
  </p:notesMasterIdLst>
  <p:handoutMasterIdLst>
    <p:handoutMasterId r:id="rId93"/>
  </p:handoutMasterIdLst>
  <p:sldIdLst>
    <p:sldId id="441" r:id="rId5"/>
    <p:sldId id="980" r:id="rId6"/>
    <p:sldId id="963" r:id="rId7"/>
    <p:sldId id="964" r:id="rId8"/>
    <p:sldId id="965" r:id="rId9"/>
    <p:sldId id="966" r:id="rId10"/>
    <p:sldId id="967" r:id="rId11"/>
    <p:sldId id="968" r:id="rId12"/>
    <p:sldId id="969" r:id="rId13"/>
    <p:sldId id="970" r:id="rId14"/>
    <p:sldId id="971" r:id="rId15"/>
    <p:sldId id="972" r:id="rId16"/>
    <p:sldId id="973" r:id="rId17"/>
    <p:sldId id="974" r:id="rId18"/>
    <p:sldId id="975" r:id="rId19"/>
    <p:sldId id="976" r:id="rId20"/>
    <p:sldId id="977" r:id="rId21"/>
    <p:sldId id="978" r:id="rId22"/>
    <p:sldId id="979" r:id="rId23"/>
    <p:sldId id="958" r:id="rId24"/>
    <p:sldId id="948" r:id="rId25"/>
    <p:sldId id="949" r:id="rId26"/>
    <p:sldId id="921" r:id="rId27"/>
    <p:sldId id="801" r:id="rId28"/>
    <p:sldId id="805" r:id="rId29"/>
    <p:sldId id="806" r:id="rId30"/>
    <p:sldId id="809" r:id="rId31"/>
    <p:sldId id="810" r:id="rId32"/>
    <p:sldId id="811" r:id="rId33"/>
    <p:sldId id="952" r:id="rId34"/>
    <p:sldId id="927" r:id="rId35"/>
    <p:sldId id="928" r:id="rId36"/>
    <p:sldId id="929" r:id="rId37"/>
    <p:sldId id="930" r:id="rId38"/>
    <p:sldId id="931" r:id="rId39"/>
    <p:sldId id="932" r:id="rId40"/>
    <p:sldId id="933" r:id="rId41"/>
    <p:sldId id="934" r:id="rId42"/>
    <p:sldId id="935" r:id="rId43"/>
    <p:sldId id="936" r:id="rId44"/>
    <p:sldId id="937" r:id="rId45"/>
    <p:sldId id="938" r:id="rId46"/>
    <p:sldId id="939" r:id="rId47"/>
    <p:sldId id="940" r:id="rId48"/>
    <p:sldId id="941" r:id="rId49"/>
    <p:sldId id="942" r:id="rId50"/>
    <p:sldId id="943" r:id="rId51"/>
    <p:sldId id="944" r:id="rId52"/>
    <p:sldId id="945" r:id="rId53"/>
    <p:sldId id="946" r:id="rId54"/>
    <p:sldId id="947" r:id="rId55"/>
    <p:sldId id="956" r:id="rId56"/>
    <p:sldId id="828" r:id="rId57"/>
    <p:sldId id="829" r:id="rId58"/>
    <p:sldId id="830" r:id="rId59"/>
    <p:sldId id="831" r:id="rId60"/>
    <p:sldId id="832" r:id="rId61"/>
    <p:sldId id="833" r:id="rId62"/>
    <p:sldId id="834" r:id="rId63"/>
    <p:sldId id="835" r:id="rId64"/>
    <p:sldId id="836" r:id="rId65"/>
    <p:sldId id="837" r:id="rId66"/>
    <p:sldId id="838" r:id="rId67"/>
    <p:sldId id="839" r:id="rId68"/>
    <p:sldId id="843" r:id="rId69"/>
    <p:sldId id="845" r:id="rId70"/>
    <p:sldId id="846" r:id="rId71"/>
    <p:sldId id="847" r:id="rId72"/>
    <p:sldId id="848" r:id="rId73"/>
    <p:sldId id="849" r:id="rId74"/>
    <p:sldId id="850" r:id="rId75"/>
    <p:sldId id="853" r:id="rId76"/>
    <p:sldId id="854" r:id="rId77"/>
    <p:sldId id="867" r:id="rId78"/>
    <p:sldId id="961" r:id="rId79"/>
    <p:sldId id="869" r:id="rId80"/>
    <p:sldId id="870" r:id="rId81"/>
    <p:sldId id="871" r:id="rId82"/>
    <p:sldId id="872" r:id="rId83"/>
    <p:sldId id="873" r:id="rId84"/>
    <p:sldId id="874" r:id="rId85"/>
    <p:sldId id="959" r:id="rId86"/>
    <p:sldId id="895" r:id="rId87"/>
    <p:sldId id="957" r:id="rId88"/>
    <p:sldId id="960" r:id="rId89"/>
    <p:sldId id="954" r:id="rId90"/>
    <p:sldId id="798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 snapToGrid="0" snapToObjects="1"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128C-B88A-F640-9D9E-9E2D9702F110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3DB8-A723-E042-AF8C-3A8522DA7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73149-0ABC-E244-8EDD-4CC88D8136B6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F66E-E396-E443-81FD-0890AFF8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5A12EFE-B5FC-D04D-9A9D-B060C2F4D02D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6200FF-D4CD-4E4D-9931-01E8470BDC4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04CD489-A68C-4243-AF82-DE08482CC646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30E2C-5245-B046-8799-1F36FCADCAB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E0CD3D-ECE3-0544-A2BE-A74060E3D83F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BDAF8-B7BF-A846-8EAA-86B8F967ED0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B086510-8837-7E42-89FE-C2652B3D8D56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312F6-BEA2-F149-ACE7-322DCCF3E68B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4C2F7A0-21C7-D34A-8809-D23DEC2ACC2F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F5FEE-36B8-F041-91AF-FB42EA89965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453011F-61BD-164C-B710-09B3CEFAB765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9C935F-87B5-8841-8AD6-10193289503D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718D4F2-386B-5340-88E5-62502056F3A5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E6230-9794-8244-A2C1-B9700C83F01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0F2E-6A23-4363-B04D-22D2122FA34A}" type="slidenum">
              <a:rPr lang="en-GB" altLang="de-DE">
                <a:solidFill>
                  <a:prstClr val="black"/>
                </a:solidFill>
              </a:rPr>
              <a:pPr/>
              <a:t>21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Suppose that you have a free afternoon and you are thinking whether or not to go and play tennis.</a:t>
            </a:r>
          </a:p>
          <a:p>
            <a:r>
              <a:rPr lang="en-GB" altLang="de-DE"/>
              <a:t>How you do that?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F7486-8801-497E-BC00-3D281F480466}" type="slidenum">
              <a:rPr lang="en-GB" altLang="de-DE">
                <a:solidFill>
                  <a:prstClr val="black"/>
                </a:solidFill>
              </a:rPr>
              <a:pPr/>
              <a:t>22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70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When can something like this useful in practice? </a:t>
            </a:r>
          </a:p>
          <a:p>
            <a:r>
              <a:rPr lang="en-GB" altLang="de-DE"/>
              <a:t>Let us look at a situation more closely….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5C92D-7FC3-4B43-8CDA-89E989158738}" type="slidenum">
              <a:rPr lang="en-GB" altLang="de-DE">
                <a:solidFill>
                  <a:prstClr val="black"/>
                </a:solidFill>
              </a:rPr>
              <a:pPr/>
              <a:t>31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51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You want the observed properties of the people to help you predict whether another person is likely to get sunburned </a:t>
            </a:r>
          </a:p>
          <a:p>
            <a:r>
              <a:rPr lang="en-GB" altLang="de-DE" sz="1400" dirty="0"/>
              <a:t>How can you do this?</a:t>
            </a:r>
          </a:p>
          <a:p>
            <a:r>
              <a:rPr lang="en-GB" altLang="de-DE" sz="1400" dirty="0"/>
              <a:t>You might hope that the new person would be an exact match to one of the examples in the table. What are the chances of this?</a:t>
            </a:r>
          </a:p>
          <a:p>
            <a:r>
              <a:rPr lang="en-GB" altLang="de-DE" sz="1400" dirty="0"/>
              <a:t>Actually there are 3 x 3 x 3x 2 = 54 possible combinations of attributes. Eight examples so chance of an exact match for a randomly chosen example is 8/54=0.15</a:t>
            </a:r>
          </a:p>
          <a:p>
            <a:r>
              <a:rPr lang="en-GB" altLang="de-DE" sz="1400" dirty="0"/>
              <a:t>Not good. In general there would be many more factors or attributes  and each might take many values.</a:t>
            </a:r>
          </a:p>
          <a:p>
            <a:r>
              <a:rPr lang="en-GB" altLang="de-DE" sz="1400" dirty="0"/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27CD5-8D85-4351-830C-60F1A4FA596D}" type="slidenum">
              <a:rPr lang="en-GB" altLang="de-DE">
                <a:solidFill>
                  <a:prstClr val="black"/>
                </a:solidFill>
              </a:rPr>
              <a:pPr/>
              <a:t>32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Here is another way of looking at the data -- called a decision tree.</a:t>
            </a:r>
          </a:p>
          <a:p>
            <a:r>
              <a:rPr lang="en-GB" altLang="de-DE" sz="1400"/>
              <a:t>It correctly CLASSIFIES all the data! </a:t>
            </a:r>
          </a:p>
          <a:p>
            <a:r>
              <a:rPr lang="en-GB" altLang="de-DE" sz="1400"/>
              <a:t>You can view it as an IF-THEN_ELSE statement which tells us whether someone will suffer from sunburn. 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0F0F9D7-B068-3441-A7E0-19F349F14867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A5046-0345-4745-BE4A-499ED915C59A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22C2-C524-4577-93EC-811BCE9826DF}" type="slidenum">
              <a:rPr lang="en-GB" altLang="de-DE">
                <a:solidFill>
                  <a:prstClr val="black"/>
                </a:solidFill>
              </a:rPr>
              <a:pPr/>
              <a:t>33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Is there anything you don’t like about this this program for predicting whether people will suffer from sunburn?</a:t>
            </a:r>
          </a:p>
          <a:p>
            <a:r>
              <a:rPr lang="en-GB" altLang="de-DE" sz="1400"/>
              <a:t>It is all perfectly reasonable?</a:t>
            </a:r>
          </a:p>
          <a:p>
            <a:r>
              <a:rPr lang="en-GB" altLang="de-DE" sz="1400"/>
              <a:t>Of course it isn’t reasonable at all. We KNOW that height is IRRELEVANT for determining whether someone will suffer from sunburn.</a:t>
            </a:r>
          </a:p>
          <a:p>
            <a:r>
              <a:rPr lang="en-GB" altLang="de-DE" sz="1400"/>
              <a:t>Well, what I mean is that there are much MORE relevant decision variables to use. </a:t>
            </a:r>
          </a:p>
          <a:p>
            <a:r>
              <a:rPr lang="en-GB" altLang="de-DE" sz="1400"/>
              <a:t>Now I want you to draw a new decision diagram that makes a bit more sense. I ‘ll give you five minutes.</a:t>
            </a:r>
            <a:endParaRPr lang="en-GB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B0342-8660-424B-8F15-4B01747492C0}" type="slidenum">
              <a:rPr lang="en-GB" altLang="de-DE">
                <a:solidFill>
                  <a:prstClr val="black"/>
                </a:solidFill>
              </a:rPr>
              <a:pPr/>
              <a:t>34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Did any of you produce this decision tree? </a:t>
            </a:r>
          </a:p>
          <a:p>
            <a:r>
              <a:rPr lang="en-GB" altLang="de-DE" sz="1400"/>
              <a:t>It is a lot better than the first one and it doesn’t involve any of the irrelevant attributes</a:t>
            </a:r>
          </a:p>
          <a:p>
            <a:r>
              <a:rPr lang="en-GB" altLang="de-DE" sz="1400"/>
              <a:t>Unfortunately though it uses the hair colour attribute twice which doesn’t seem so efficient. Perhaps we should use hair colour first.</a:t>
            </a:r>
          </a:p>
          <a:p>
            <a:endParaRPr lang="en-GB" altLang="de-DE" sz="1400"/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645FE-D7E5-4C7F-B84A-F0413C470E7D}" type="slidenum">
              <a:rPr lang="en-GB" altLang="de-DE">
                <a:solidFill>
                  <a:prstClr val="black"/>
                </a:solidFill>
              </a:rPr>
              <a:pPr/>
              <a:t>35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419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419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 dirty="0"/>
              <a:t>Did you produce this tree?</a:t>
            </a:r>
          </a:p>
          <a:p>
            <a:r>
              <a:rPr lang="en-GB" altLang="de-DE" sz="1400" dirty="0"/>
              <a:t>If so, well done. This is the simplest one possible and it makes a lot of sense.</a:t>
            </a:r>
          </a:p>
          <a:p>
            <a:r>
              <a:rPr lang="en-GB" altLang="de-DE" sz="1400" dirty="0"/>
              <a:t>It classifies 4 of the people on just the hair colour alone.</a:t>
            </a:r>
          </a:p>
          <a:p>
            <a:r>
              <a:rPr lang="en-GB" altLang="de-DE" sz="1400" dirty="0"/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r>
              <a:rPr lang="en-GB" altLang="de-DE" sz="1400" dirty="0"/>
              <a:t>We are trying to create an automatic program that finds a good decision tree. </a:t>
            </a:r>
          </a:p>
          <a:p>
            <a:r>
              <a:rPr lang="en-GB" altLang="de-DE" sz="1400" dirty="0"/>
              <a:t>In many cases we have problems where all the attributes have some relevance. So what do we do then?</a:t>
            </a:r>
          </a:p>
          <a:p>
            <a:endParaRPr lang="en-GB" altLang="de-DE" sz="14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5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7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4489-83F1-4CC5-A4B7-3CA5ADF3B89E}" type="slidenum">
              <a:rPr lang="en-GB" altLang="de-DE">
                <a:solidFill>
                  <a:prstClr val="black"/>
                </a:solidFill>
              </a:rPr>
              <a:pPr/>
              <a:t>38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17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2CB60-0FDD-4481-924C-DFE41C97CF7D}" type="slidenum">
              <a:rPr lang="en-GB" altLang="de-DE">
                <a:solidFill>
                  <a:prstClr val="black"/>
                </a:solidFill>
              </a:rPr>
              <a:pPr/>
              <a:t>39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384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We are trying to find decision variables that make D(S) small</a:t>
            </a:r>
          </a:p>
          <a:p>
            <a:r>
              <a:rPr lang="en-GB" altLang="de-DE" sz="1400"/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45126-2B0B-4C87-AB77-DF7CE45EDFF1}" type="slidenum">
              <a:rPr lang="en-GB" altLang="de-DE">
                <a:solidFill>
                  <a:prstClr val="black"/>
                </a:solidFill>
              </a:rPr>
              <a:pPr/>
              <a:t>40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5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If we applied  D to the examples </a:t>
            </a:r>
          </a:p>
          <a:p>
            <a:r>
              <a:rPr lang="en-GB" altLang="de-DE" sz="1400" dirty="0"/>
              <a:t>How could we define something that would allows us to calculate this one?</a:t>
            </a:r>
          </a:p>
          <a:p>
            <a:r>
              <a:rPr lang="en-GB" altLang="de-DE" sz="1400" dirty="0"/>
              <a:t>Well, we could make D depend on the proportion of positive examples?</a:t>
            </a:r>
          </a:p>
          <a:p>
            <a:r>
              <a:rPr lang="en-GB" altLang="de-DE" sz="1400" dirty="0"/>
              <a:t>So in this case it would be 2/5 = 0.4.</a:t>
            </a:r>
          </a:p>
          <a:p>
            <a:r>
              <a:rPr lang="en-GB" altLang="de-DE" sz="1400" dirty="0"/>
              <a:t>How about this? (click for next slide)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9DB31-2A81-4ED6-9405-A4D5AEA8E3FF}" type="slidenum">
              <a:rPr lang="en-GB" altLang="de-DE">
                <a:solidFill>
                  <a:prstClr val="black"/>
                </a:solidFill>
              </a:rPr>
              <a:pPr/>
              <a:t>41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Try to remember the shape of this graph it will remind you of many of the properties of the disorder function.</a:t>
            </a:r>
          </a:p>
          <a:p>
            <a:r>
              <a:rPr lang="en-GB" altLang="de-DE" sz="1400"/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DC21-C9F1-4A09-B997-46053D170791}" type="slidenum">
              <a:rPr lang="en-GB" altLang="de-DE">
                <a:solidFill>
                  <a:prstClr val="black"/>
                </a:solidFill>
              </a:rPr>
              <a:pPr/>
              <a:t>42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AC48F6B-D9C5-8D44-95CA-72BC1352C34A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CD77F-19A7-434D-B493-A79E37BFFA84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4B62-FEF2-4912-8CEC-2E08E194F82D}" type="slidenum">
              <a:rPr lang="en-GB" altLang="de-DE">
                <a:solidFill>
                  <a:prstClr val="black"/>
                </a:solidFill>
              </a:rPr>
              <a:pPr/>
              <a:t>43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5042-8267-4B0E-A560-BFAB6C272E54}" type="slidenum">
              <a:rPr lang="en-GB" altLang="de-DE">
                <a:solidFill>
                  <a:prstClr val="black"/>
                </a:solidFill>
              </a:rPr>
              <a:pPr/>
              <a:t>44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CE617-3405-46C5-A3D9-75FED274E8F9}" type="slidenum">
              <a:rPr lang="en-GB" altLang="de-DE">
                <a:solidFill>
                  <a:prstClr val="black"/>
                </a:solidFill>
              </a:rPr>
              <a:pPr/>
              <a:t>47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 sz="1400"/>
          </a:p>
          <a:p>
            <a:endParaRPr lang="en-GB" altLang="de-DE" sz="140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1129" y="4484190"/>
            <a:ext cx="5037548" cy="41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387" tIns="47692" rIns="95387" bIns="47692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endParaRPr lang="en-GB" altLang="de-DE" sz="14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D5089-AD71-4766-9E39-F36429D7009B}" type="slidenum">
              <a:rPr lang="en-GB" altLang="de-DE">
                <a:solidFill>
                  <a:prstClr val="black"/>
                </a:solidFill>
              </a:rPr>
              <a:pPr/>
              <a:t>48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8 sunbathers in total</a:t>
            </a:r>
          </a:p>
          <a:p>
            <a:r>
              <a:rPr lang="en-GB" altLang="de-DE" sz="1400"/>
              <a:t>4 blondes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0C503-E642-4442-9C05-03BF7C4628B2}" type="slidenum">
              <a:rPr lang="en-GB" altLang="de-DE">
                <a:solidFill>
                  <a:prstClr val="black"/>
                </a:solidFill>
              </a:rPr>
              <a:pPr/>
              <a:t>49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For the next couple of minutes </a:t>
            </a:r>
          </a:p>
          <a:p>
            <a:r>
              <a:rPr lang="en-GB" altLang="de-DE" sz="1400"/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E139C-ED44-4BAA-80CC-D57E14CF8556}" type="slidenum">
              <a:rPr lang="en-GB" altLang="de-DE">
                <a:solidFill>
                  <a:prstClr val="black"/>
                </a:solidFill>
              </a:rPr>
              <a:pPr/>
              <a:t>50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28721-2481-478F-967F-80A0E617E794}" type="slidenum">
              <a:rPr lang="en-GB" altLang="de-DE">
                <a:solidFill>
                  <a:prstClr val="black"/>
                </a:solidFill>
              </a:rPr>
              <a:pPr/>
              <a:t>51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Once we have finished with hair colour we then need to calculate the remaining branches of the decision tree.</a:t>
            </a:r>
          </a:p>
          <a:p>
            <a:r>
              <a:rPr lang="en-GB" altLang="de-DE" sz="1400"/>
              <a:t>The examples corresponding to that branch are now the total set and no reference is made to the whole set of examples.</a:t>
            </a:r>
          </a:p>
          <a:p>
            <a:r>
              <a:rPr lang="en-GB" altLang="de-DE" sz="1400"/>
              <a:t>One just applies the same procedure as before with JUST those examples (i.e. the blondes).</a:t>
            </a:r>
          </a:p>
          <a:p>
            <a:r>
              <a:rPr lang="en-GB" altLang="de-DE" sz="1400"/>
              <a:t>This is left as an exercise for you on the exercise sheet.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6FE483A-D713-2D44-8C5E-E122BB503BCE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276C42-1368-5740-A8D7-6DF86CB575D0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50557E1-E21D-9948-97A4-A0DD4A6A9D0F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CB640-E981-6742-BE0D-16851267F16D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D0E8AD4-A036-4B41-B105-3FCFAB886BB8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0CF4F-57EE-AF4F-A344-9D61D2DF0A17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0D3AF26-1DD9-8244-B35C-43AED2BB05C2}" type="datetime1">
              <a:rPr lang="en-US">
                <a:solidFill>
                  <a:prstClr val="black"/>
                </a:solidFill>
              </a:rPr>
              <a:pPr/>
              <a:t>12/1/2021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85A14-BA7B-5C47-B211-B022DF171542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734E-7F07-5849-8224-F4B4740C657F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50A9-EED3-1D44-A4DE-08208E952964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639-3679-D240-A6FB-91A389FB9B7B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4575-FF2F-334A-9F79-9FFBE1E30D3A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Click to edit Master title style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de-DE" noProof="0" smtClean="0"/>
              <a:t>Click to edit Master subtitle style</a:t>
            </a:r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1333EC-EE78-4FDE-AAC1-593FC0556D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7989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23640-515C-4FBE-BE44-7715DF4E706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E3F31-399B-4A65-9E7E-23E1D675BFA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78C11-7099-46CC-981B-A84A9829F71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C88D-5A1E-4814-BB8E-77E8D141EEE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ACD-25B8-44BE-872B-F2F46224D4D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BD4A2-524B-434F-B339-143F985FE5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DA3D-0E0C-4140-B5E2-4EE048D57C6E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4785-F452-42EC-ABDE-140F135DEE8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EA1C7-497D-4CFF-ABC3-B5E29275DE3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E0ED2-2241-45AA-A0C5-E5A354F1F86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62F5-22C1-4C93-9FCD-9E4235B212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D1BC7-053D-4723-AC78-A3BC4DDFE3D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0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68FF519-772A-8A4F-B38A-6F846858C847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BDDC3"/>
                </a:solidFill>
              </a:rPr>
              <a:t>Andrew McCallum, Just Research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90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353-DB0D-3B48-AF1D-2B29EE67F13C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9898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0815-B377-1C4E-85B1-B5F850C38757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4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7019491-F645-5A4B-A64E-3F44C8EA15CD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36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DCBA40C-F658-3646-859F-00394DF66EAD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9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48A-593E-BB41-A7F8-9A6B3E943DA4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5092-A435-7543-B107-F362EBCC296F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0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F804-D39A-344B-B909-C4693B7430B3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27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5AE6-6FB3-A748-B0EC-9101EB63A611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4852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9F4506F-7A01-A847-A528-4410657D5335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45555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4FDE-A21F-664A-8326-462F5DAE1D5C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7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FB7EBD7-26D2-0A42-92E9-AA0675AF300E}" type="datetime1">
              <a:rPr lang="en-US" smtClean="0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3061638-056D-B749-A638-492CDB850B3D}" type="datetime1">
              <a:rPr lang="en-US">
                <a:solidFill>
                  <a:srgbClr val="775F55"/>
                </a:solidFill>
              </a:rPr>
              <a:pPr/>
              <a:t>12/1/2021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775F55"/>
                </a:solidFill>
              </a:rPr>
              <a:t>Andrew McCallum, Just Research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33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0816-33E2-8C40-AB0D-A51248F791C7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C60C-B23F-144C-B7D5-62CC8E820715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F993-C234-DC44-9528-3EAD344FCCF4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797-2AA4-4D46-A7FD-9ADF5469E9DD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F9D0-0A51-4947-BDEE-73BFA7C2AC4C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2975"/>
            <a:ext cx="8229600" cy="49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AB5A-FCF7-ED49-8D13-7C3EDA14043A}" type="datetime1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01.12.2021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1859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1860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1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2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3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4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5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6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7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8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9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0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1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2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3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4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5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6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7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8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1879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880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81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21882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21883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4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5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02796425-4C03-479D-A14E-70138093263B}" type="slidenum">
              <a:rPr lang="en-US" altLang="de-DE" smtClean="0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09C4738-29DC-9E45-A38F-FEC1855C0805}" type="datetime1">
              <a:rPr lang="en-US" b="1" smtClean="0">
                <a:solidFill>
                  <a:srgbClr val="775F55"/>
                </a:solidFill>
                <a:latin typeface="Arial" pitchFamily="-107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12/1/2021</a:t>
            </a:fld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75F55"/>
                </a:solidFill>
                <a:latin typeface="Arial" pitchFamily="-107" charset="0"/>
              </a:rPr>
              <a:t>Andrew McCallum, Just Research</a:t>
            </a:r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8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onlab.org/tutorials" TargetMode="Externa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br>
              <a:rPr lang="en-US" dirty="0" smtClean="0"/>
            </a:br>
            <a:r>
              <a:rPr lang="en-US" sz="2400" dirty="0" smtClean="0"/>
              <a:t>Lecture 5 – Decision Trees (Basic Machine Learning)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731" y="3886202"/>
            <a:ext cx="8448580" cy="2229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CIS, LMU </a:t>
            </a:r>
            <a:r>
              <a:rPr lang="en-US" dirty="0" err="1"/>
              <a:t>München</a:t>
            </a:r>
            <a:endParaRPr lang="en-US" dirty="0"/>
          </a:p>
          <a:p>
            <a:r>
              <a:rPr lang="en-US" dirty="0"/>
              <a:t>Winter Semester </a:t>
            </a:r>
            <a:r>
              <a:rPr lang="en-US" dirty="0" smtClean="0"/>
              <a:t>2021-2022</a:t>
            </a:r>
            <a:endParaRPr lang="en-US" dirty="0"/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Prof. Dr</a:t>
            </a:r>
            <a:r>
              <a:rPr lang="en-US" dirty="0"/>
              <a:t>. Alexander Fraser, CIS</a:t>
            </a:r>
          </a:p>
        </p:txBody>
      </p:sp>
    </p:spTree>
    <p:extLst>
      <p:ext uri="{BB962C8B-B14F-4D97-AF65-F5344CB8AC3E}">
        <p14:creationId xmlns:p14="http://schemas.microsoft.com/office/powerpoint/2010/main" val="283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Positive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Negative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  <a:endParaRPr lang="en-US" sz="2400" dirty="0">
              <a:solidFill>
                <a:srgbClr val="FF0000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36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Positive instances: Windows with real label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Negative instances: All other windows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Features based on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 candidate, </a:t>
            </a: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prefix and 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suffix</a:t>
            </a:r>
            <a:endParaRPr lang="en-US" sz="2400" dirty="0">
              <a:solidFill>
                <a:prstClr val="black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2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 </a:t>
            </a:r>
            <a:r>
              <a:rPr lang="en-US" dirty="0"/>
              <a:t>by Boundary Detection</a:t>
            </a:r>
          </a:p>
        </p:txBody>
      </p:sp>
      <p:sp>
        <p:nvSpPr>
          <p:cNvPr id="122777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778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77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7784" name="AutoShape 8"/>
          <p:cNvSpPr>
            <a:spLocks noChangeArrowheads="1"/>
          </p:cNvSpPr>
          <p:nvPr/>
        </p:nvSpPr>
        <p:spPr bwMode="auto">
          <a:xfrm>
            <a:off x="25908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61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29827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9828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98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830" name="AutoShape 6"/>
          <p:cNvSpPr>
            <a:spLocks noChangeArrowheads="1"/>
          </p:cNvSpPr>
          <p:nvPr/>
        </p:nvSpPr>
        <p:spPr bwMode="auto">
          <a:xfrm>
            <a:off x="3200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8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1875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1876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18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1878" name="AutoShape 6"/>
          <p:cNvSpPr>
            <a:spLocks noChangeArrowheads="1"/>
          </p:cNvSpPr>
          <p:nvPr/>
        </p:nvSpPr>
        <p:spPr bwMode="auto">
          <a:xfrm>
            <a:off x="4343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3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597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597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5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5974" name="AutoShape 6"/>
          <p:cNvSpPr>
            <a:spLocks noChangeArrowheads="1"/>
          </p:cNvSpPr>
          <p:nvPr/>
        </p:nvSpPr>
        <p:spPr bwMode="auto">
          <a:xfrm>
            <a:off x="3429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94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492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492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492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286" name="AutoShape 6"/>
          <p:cNvSpPr>
            <a:spLocks noChangeArrowheads="1"/>
          </p:cNvSpPr>
          <p:nvPr/>
        </p:nvSpPr>
        <p:spPr bwMode="auto">
          <a:xfrm>
            <a:off x="4953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6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concerns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33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81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290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006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48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96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15247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57919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716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29725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8194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09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5052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24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772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16009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58681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4478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2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rot="5400000" flipH="1" flipV="1">
            <a:off x="30487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8956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44203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3434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858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133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419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8674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16771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 flipH="1" flipV="1">
            <a:off x="54109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52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3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4953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Arial" pitchFamily="-107" charset="0"/>
              </a:rPr>
              <a:t>…</a:t>
            </a:r>
            <a:endParaRPr lang="en-US" sz="36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71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</a:t>
            </a:r>
            <a:r>
              <a:rPr lang="en-US" dirty="0"/>
              <a:t>to detect boundaries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Learn </a:t>
            </a:r>
            <a:r>
              <a:rPr lang="en-US" sz="2400" b="1" dirty="0">
                <a:solidFill>
                  <a:srgbClr val="0033CC"/>
                </a:solidFill>
              </a:rPr>
              <a:t>three</a:t>
            </a:r>
            <a:r>
              <a:rPr lang="en-US" sz="2400" dirty="0"/>
              <a:t> probabilistic classifiers: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Begin(</a:t>
            </a:r>
            <a:r>
              <a:rPr lang="en-US" sz="2000" i="1" dirty="0" err="1">
                <a:solidFill>
                  <a:srgbClr val="FF6600"/>
                </a:solidFill>
              </a:rPr>
              <a:t>i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i</a:t>
            </a:r>
            <a:r>
              <a:rPr lang="en-US" sz="2000" dirty="0"/>
              <a:t> starts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End(</a:t>
            </a:r>
            <a:r>
              <a:rPr lang="en-US" sz="2000" i="1" dirty="0" err="1">
                <a:solidFill>
                  <a:srgbClr val="FF6600"/>
                </a:solidFill>
              </a:rPr>
              <a:t>j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j</a:t>
            </a:r>
            <a:r>
              <a:rPr lang="en-US" sz="2000" dirty="0"/>
              <a:t> ends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Len(</a:t>
            </a:r>
            <a:r>
              <a:rPr lang="en-US" sz="2000" i="1" dirty="0" err="1">
                <a:solidFill>
                  <a:srgbClr val="FF6600"/>
                </a:solidFill>
              </a:rPr>
              <a:t>k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an </a:t>
            </a:r>
            <a:r>
              <a:rPr lang="en-US" sz="2000" dirty="0"/>
              <a:t>extracted field has length </a:t>
            </a:r>
            <a:r>
              <a:rPr lang="en-US" sz="2000" i="1" dirty="0" err="1" smtClean="0"/>
              <a:t>k</a:t>
            </a: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Score </a:t>
            </a:r>
            <a:r>
              <a:rPr lang="en-US" sz="2400" dirty="0"/>
              <a:t>a possible extraction </a:t>
            </a:r>
            <a:r>
              <a:rPr lang="en-US" sz="2400" i="1" dirty="0"/>
              <a:t>(</a:t>
            </a:r>
            <a:r>
              <a:rPr lang="en-US" sz="2400" i="1" dirty="0" err="1"/>
              <a:t>i,j</a:t>
            </a:r>
            <a:r>
              <a:rPr lang="en-US" sz="2400" i="1" dirty="0"/>
              <a:t>)</a:t>
            </a:r>
            <a:r>
              <a:rPr lang="en-US" sz="2400" dirty="0"/>
              <a:t> by</a:t>
            </a:r>
            <a:endParaRPr lang="en-US" sz="2400" dirty="0" smtClean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 err="1" smtClean="0"/>
              <a:t>Begin(</a:t>
            </a:r>
            <a:r>
              <a:rPr lang="en-US" sz="2000" i="1" dirty="0" err="1"/>
              <a:t>i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End(</a:t>
            </a:r>
            <a:r>
              <a:rPr lang="en-US" sz="2000" i="1" dirty="0" err="1"/>
              <a:t>j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Len(</a:t>
            </a:r>
            <a:r>
              <a:rPr lang="en-US" sz="2000" i="1" dirty="0" err="1"/>
              <a:t>j-i</a:t>
            </a:r>
            <a:r>
              <a:rPr lang="en-US" sz="2000" i="1" dirty="0"/>
              <a:t>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Len(</a:t>
            </a:r>
            <a:r>
              <a:rPr lang="en-US" sz="2400" i="1" dirty="0" err="1">
                <a:solidFill>
                  <a:srgbClr val="FF6600"/>
                </a:solidFill>
              </a:rPr>
              <a:t>k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/>
              <a:t> </a:t>
            </a:r>
            <a:r>
              <a:rPr lang="en-US" sz="2400" dirty="0"/>
              <a:t>is estimated from a </a:t>
            </a:r>
            <a:r>
              <a:rPr lang="en-US" sz="2400" dirty="0" smtClean="0"/>
              <a:t>histogram data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Begin(</a:t>
            </a:r>
            <a:r>
              <a:rPr lang="en-US" sz="2400" i="1" dirty="0" err="1">
                <a:solidFill>
                  <a:srgbClr val="FF6600"/>
                </a:solidFill>
              </a:rPr>
              <a:t>i</a:t>
            </a:r>
            <a:r>
              <a:rPr lang="en-US" sz="2400" i="1" dirty="0"/>
              <a:t>) and</a:t>
            </a:r>
            <a:r>
              <a:rPr lang="en-US" sz="2400" i="1" dirty="0" smtClean="0"/>
              <a:t> </a:t>
            </a:r>
            <a:r>
              <a:rPr lang="en-US" sz="2400" i="1" dirty="0" err="1" smtClean="0">
                <a:solidFill>
                  <a:srgbClr val="FF6600"/>
                </a:solidFill>
              </a:rPr>
              <a:t>End(</a:t>
            </a:r>
            <a:r>
              <a:rPr lang="en-US" sz="2400" i="1" dirty="0" err="1">
                <a:solidFill>
                  <a:srgbClr val="FF6600"/>
                </a:solidFill>
              </a:rPr>
              <a:t>j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 smtClean="0"/>
              <a:t> </a:t>
            </a:r>
            <a:r>
              <a:rPr lang="en-US" sz="2400" dirty="0" smtClean="0"/>
              <a:t>may combine multiple boundary detectors!</a:t>
            </a:r>
            <a:r>
              <a:rPr lang="en-US" sz="2400" i="1" dirty="0" smtClean="0"/>
              <a:t>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/>
              <a:t>	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 flipV="1">
            <a:off x="6662676" y="1724694"/>
            <a:ext cx="13716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63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 with Sliding Windows </a:t>
            </a:r>
            <a:br>
              <a:rPr lang="en-US" dirty="0" smtClean="0"/>
            </a:br>
            <a:r>
              <a:rPr lang="en-US" dirty="0" smtClean="0"/>
              <a:t>and Boundary Finders</a:t>
            </a:r>
            <a:endParaRPr lang="en-US" dirty="0"/>
          </a:p>
        </p:txBody>
      </p:sp>
      <p:sp>
        <p:nvSpPr>
          <p:cNvPr id="900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Decisions in neighboring parts of the input are made independently from each other.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Sliding Window may predict a “seminar end time” before the “seminar start time”.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It is possible for two overlapping windows to both be above threshold.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 a Boundary-Finding system, left boundaries are laid down independently from right boundaries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73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Lecture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Last week, we covered a basic idea of how NER classification works</a:t>
            </a:r>
          </a:p>
          <a:p>
            <a:pPr lvl="1"/>
            <a:r>
              <a:rPr lang="de-DE" dirty="0"/>
              <a:t>We talked about sliding windows and features</a:t>
            </a:r>
          </a:p>
          <a:p>
            <a:pPr lvl="1"/>
            <a:r>
              <a:rPr lang="de-DE" dirty="0"/>
              <a:t>Today I will complete this introduction by comparing sliding windows with boundary detection</a:t>
            </a:r>
          </a:p>
          <a:p>
            <a:r>
              <a:rPr lang="de-DE" dirty="0"/>
              <a:t>After that, we'll spend the rest of the lecture on an important topic in machine </a:t>
            </a:r>
            <a:r>
              <a:rPr lang="de-DE" dirty="0" smtClean="0"/>
              <a:t>learning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Where we are going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What we just completed: introduction to NER using classifiers</a:t>
            </a:r>
          </a:p>
          <a:p>
            <a:pPr lvl="1"/>
            <a:r>
              <a:rPr lang="de-DE" dirty="0" smtClean="0"/>
              <a:t>Features, sliding windows vs. boundaries</a:t>
            </a:r>
          </a:p>
          <a:p>
            <a:r>
              <a:rPr lang="de-DE" dirty="0" smtClean="0"/>
              <a:t>Rest of today: look at decision trees as part of a general introduction to machine learning</a:t>
            </a:r>
          </a:p>
          <a:p>
            <a:pPr lvl="1"/>
            <a:r>
              <a:rPr lang="de-DE" dirty="0" smtClean="0"/>
              <a:t>I will present a different perspective from the Statistical Methods course</a:t>
            </a:r>
          </a:p>
          <a:p>
            <a:pPr lvl="1"/>
            <a:r>
              <a:rPr lang="de-DE" dirty="0" smtClean="0"/>
              <a:t>Necessary background to linear models, which I will present next week</a:t>
            </a:r>
          </a:p>
          <a:p>
            <a:pPr lvl="2"/>
            <a:r>
              <a:rPr lang="de-DE" dirty="0" smtClean="0"/>
              <a:t>Next week, I will connect linear models with NER </a:t>
            </a:r>
          </a:p>
          <a:p>
            <a:pPr lvl="2"/>
            <a:r>
              <a:rPr lang="de-DE" dirty="0" smtClean="0"/>
              <a:t>The rest of this lecture is a short break from 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Decision Tree Representation for ‘</a:t>
            </a:r>
            <a:r>
              <a:rPr lang="en-GB" altLang="de-DE" sz="2800" i="1"/>
              <a:t>Play Tennis?’</a:t>
            </a:r>
          </a:p>
        </p:txBody>
      </p:sp>
      <p:pic>
        <p:nvPicPr>
          <p:cNvPr id="2293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443038"/>
            <a:ext cx="5741988" cy="4762500"/>
          </a:xfrm>
        </p:spPr>
      </p:pic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4588" y="1981200"/>
            <a:ext cx="2720975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altLang="de-DE" sz="2000"/>
              <a:t>Internal node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test an attribute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Branch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attribute value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Leaf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classification result</a:t>
            </a:r>
          </a:p>
          <a:p>
            <a:pPr>
              <a:buFont typeface="Wingdings" pitchFamily="2" charset="2"/>
              <a:buNone/>
            </a:pPr>
            <a:endParaRPr lang="en-GB" altLang="de-DE" sz="2000"/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8908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When is it useful?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09763"/>
            <a:ext cx="7772400" cy="4114800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GB" altLang="de-DE"/>
              <a:t>Medical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Equipment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Credit risk analysis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etc</a:t>
            </a:r>
          </a:p>
          <a:p>
            <a:pPr lvl="1">
              <a:buFont typeface="Wingdings" pitchFamily="2" charset="2"/>
              <a:buChar char="§"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5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Contingency tables</a:t>
            </a:r>
          </a:p>
          <a:p>
            <a:pPr lvl="1"/>
            <a:r>
              <a:rPr lang="de-DE" dirty="0" smtClean="0"/>
              <a:t>Census data set</a:t>
            </a:r>
          </a:p>
          <a:p>
            <a:r>
              <a:rPr lang="de-DE" dirty="0" smtClean="0"/>
              <a:t>Information gain</a:t>
            </a:r>
          </a:p>
          <a:p>
            <a:pPr lvl="1"/>
            <a:r>
              <a:rPr lang="de-DE" dirty="0" smtClean="0"/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Gasoline usage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itchFamily="-107" charset="0"/>
              </a:rPr>
              <a:t>How can we pose this as a classification (or learning) problem?</a:t>
            </a:r>
            <a:endParaRPr lang="en-US" sz="2800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62000" y="1600200"/>
            <a:ext cx="7905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2987675" y="2043112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5426075" y="2043112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854075" y="2043112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482725" y="2195512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3749675" y="2195512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6675438" y="2195512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288925" y="1636712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8731250" y="1614487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600" y="3048000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Data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67000" y="37338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67000" y="43434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49530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667000" y="55626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667000" y="61722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9000" y="3048000"/>
            <a:ext cx="8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Label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5844" y="37454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65844" y="4343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5844" y="4953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5844" y="55742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6172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4419600" y="4242137"/>
            <a:ext cx="533400" cy="76200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14800" y="5004137"/>
            <a:ext cx="1282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train a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predictive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model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grpSp>
        <p:nvGrpSpPr>
          <p:cNvPr id="31" name="Group 37"/>
          <p:cNvGrpSpPr/>
          <p:nvPr/>
        </p:nvGrpSpPr>
        <p:grpSpPr>
          <a:xfrm>
            <a:off x="5486400" y="3937337"/>
            <a:ext cx="1371600" cy="1371600"/>
            <a:chOff x="7391400" y="3505200"/>
            <a:chExt cx="1371600" cy="1371600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7391400" y="3505200"/>
              <a:ext cx="1371600" cy="1371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-110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01860" y="3943290"/>
              <a:ext cx="1184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  <a:endParaRPr lang="en-US" sz="2000" b="1" dirty="0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6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Using this idea for classification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 will now look at a (toy) dataset presented in Winston's Artificial Intelligence textbook</a:t>
            </a:r>
          </a:p>
          <a:p>
            <a:r>
              <a:rPr lang="de-DE" dirty="0" smtClean="0"/>
              <a:t>It is often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explaining decision trees</a:t>
            </a:r>
          </a:p>
          <a:p>
            <a:r>
              <a:rPr lang="de-DE" dirty="0" smtClean="0"/>
              <a:t>The variable we are trying to pick is "got_a_sunburn" (or "is_sunburned" if you like)</a:t>
            </a:r>
          </a:p>
          <a:p>
            <a:r>
              <a:rPr lang="de-DE" dirty="0" smtClean="0"/>
              <a:t>We will look at different decision trees that can be used to correctly classify this data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54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787E-F0C7-4959-B57A-D908663F0C95}" type="slidenum">
              <a:rPr lang="en-US" altLang="de-DE">
                <a:solidFill>
                  <a:srgbClr val="000000"/>
                </a:solidFill>
              </a:rPr>
              <a:pPr/>
              <a:t>31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1062038"/>
          </a:xfrm>
        </p:spPr>
        <p:txBody>
          <a:bodyPr/>
          <a:lstStyle/>
          <a:p>
            <a:r>
              <a:rPr lang="en-GB" altLang="de-DE"/>
              <a:t>Sunburn Data Collected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43000" y="2514600"/>
            <a:ext cx="777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mtClean="0">
              <a:solidFill>
                <a:srgbClr val="003366"/>
              </a:solidFill>
            </a:endParaRP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type="tbl" idx="1"/>
          </p:nvPr>
        </p:nvGraphicFramePr>
        <p:xfrm>
          <a:off x="1182688" y="1689100"/>
          <a:ext cx="71882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Document" r:id="rId4" imgW="7311240" imgH="4533840" progId="Word.Document.8">
                  <p:embed/>
                </p:oleObj>
              </mc:Choice>
              <mc:Fallback>
                <p:oleObj name="Document" r:id="rId4" imgW="7311240" imgH="4533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689100"/>
                        <a:ext cx="7188200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581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7ECA-02D0-42A4-B41B-B7D735217679}" type="slidenum">
              <a:rPr lang="en-US" altLang="de-DE">
                <a:solidFill>
                  <a:srgbClr val="000000"/>
                </a:solidFill>
              </a:rPr>
              <a:pPr/>
              <a:t>32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1</a:t>
            </a:r>
          </a:p>
        </p:txBody>
      </p:sp>
      <p:sp>
        <p:nvSpPr>
          <p:cNvPr id="259075" name="Line 3"/>
          <p:cNvSpPr>
            <a:spLocks noChangeShapeType="1"/>
          </p:cNvSpPr>
          <p:nvPr/>
        </p:nvSpPr>
        <p:spPr bwMode="auto">
          <a:xfrm>
            <a:off x="4756150" y="1214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838700" y="1066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6499225" y="290195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Pete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>
            <a:off x="1752600" y="3429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2667000" y="34290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0" name="Line 8"/>
          <p:cNvSpPr>
            <a:spLocks noChangeShapeType="1"/>
          </p:cNvSpPr>
          <p:nvPr/>
        </p:nvSpPr>
        <p:spPr bwMode="auto">
          <a:xfrm>
            <a:off x="2971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3528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10200" y="3505200"/>
            <a:ext cx="1958975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48006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3434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51054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>
            <a:off x="1143000" y="4800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7" name="Line 15"/>
          <p:cNvSpPr>
            <a:spLocks noChangeShapeType="1"/>
          </p:cNvSpPr>
          <p:nvPr/>
        </p:nvSpPr>
        <p:spPr bwMode="auto">
          <a:xfrm>
            <a:off x="1828800" y="4800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477000" y="4800600"/>
            <a:ext cx="762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7162800" y="4800600"/>
            <a:ext cx="533400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0" name="Line 18"/>
          <p:cNvSpPr>
            <a:spLocks noChangeShapeType="1"/>
          </p:cNvSpPr>
          <p:nvPr/>
        </p:nvSpPr>
        <p:spPr bwMode="auto">
          <a:xfrm>
            <a:off x="8001000" y="4800600"/>
            <a:ext cx="1238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781800" y="525780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7848600" y="5257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John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543050" y="5500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Annie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4" name="Text Box 22"/>
          <p:cNvSpPr txBox="1">
            <a:spLocks noChangeArrowheads="1"/>
          </p:cNvSpPr>
          <p:nvPr/>
        </p:nvSpPr>
        <p:spPr bwMode="auto">
          <a:xfrm>
            <a:off x="801688" y="55149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Katie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191000" y="16002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Height</a:t>
            </a: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4343400" y="2286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6019800" y="2209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tall</a:t>
            </a:r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3048000" y="2133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short</a:t>
            </a:r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19050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40386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1" name="Text Box 29"/>
          <p:cNvSpPr txBox="1">
            <a:spLocks noChangeArrowheads="1"/>
          </p:cNvSpPr>
          <p:nvPr/>
        </p:nvSpPr>
        <p:spPr bwMode="auto">
          <a:xfrm>
            <a:off x="31242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59102" name="Text Box 30"/>
          <p:cNvSpPr txBox="1">
            <a:spLocks noChangeArrowheads="1"/>
          </p:cNvSpPr>
          <p:nvPr/>
        </p:nvSpPr>
        <p:spPr bwMode="auto">
          <a:xfrm>
            <a:off x="22098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11430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1143000" y="4343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5" name="Text Box 33"/>
          <p:cNvSpPr txBox="1">
            <a:spLocks noChangeArrowheads="1"/>
          </p:cNvSpPr>
          <p:nvPr/>
        </p:nvSpPr>
        <p:spPr bwMode="auto">
          <a:xfrm>
            <a:off x="801688" y="50117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1371600" y="49530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07" name="Text Box 35"/>
          <p:cNvSpPr txBox="1">
            <a:spLocks noChangeArrowheads="1"/>
          </p:cNvSpPr>
          <p:nvPr/>
        </p:nvSpPr>
        <p:spPr bwMode="auto">
          <a:xfrm>
            <a:off x="24384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H="1">
            <a:off x="2819400" y="2057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>
            <a:off x="4800600" y="205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>
            <a:off x="5029200" y="2057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>
            <a:off x="2133600" y="48006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2" name="Text Box 40"/>
          <p:cNvSpPr txBox="1">
            <a:spLocks noChangeArrowheads="1"/>
          </p:cNvSpPr>
          <p:nvPr/>
        </p:nvSpPr>
        <p:spPr bwMode="auto">
          <a:xfrm>
            <a:off x="43434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13" name="Text Box 41"/>
          <p:cNvSpPr txBox="1">
            <a:spLocks noChangeArrowheads="1"/>
          </p:cNvSpPr>
          <p:nvPr/>
        </p:nvSpPr>
        <p:spPr bwMode="auto">
          <a:xfrm>
            <a:off x="5029200" y="3657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14" name="Text Box 42"/>
          <p:cNvSpPr txBox="1">
            <a:spLocks noChangeArrowheads="1"/>
          </p:cNvSpPr>
          <p:nvPr/>
        </p:nvSpPr>
        <p:spPr bwMode="auto">
          <a:xfrm>
            <a:off x="6172200" y="3657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7010400" y="42672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1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7315200" y="4953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80010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4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EB76-7077-45F1-A083-24C9EB321B0D}" type="slidenum">
              <a:rPr lang="en-US" altLang="de-DE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198438"/>
            <a:ext cx="7772400" cy="869950"/>
          </a:xfrm>
        </p:spPr>
        <p:txBody>
          <a:bodyPr/>
          <a:lstStyle/>
          <a:p>
            <a:r>
              <a:rPr lang="en-GB" altLang="de-DE"/>
              <a:t>Sunburn sufferers are 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1206500"/>
            <a:ext cx="7772400" cy="4876800"/>
          </a:xfrm>
        </p:spPr>
        <p:txBody>
          <a:bodyPr/>
          <a:lstStyle/>
          <a:p>
            <a:r>
              <a:rPr lang="en-GB" altLang="de-DE" sz="2800"/>
              <a:t>If height=“average” then</a:t>
            </a:r>
            <a:endParaRPr lang="en-GB" altLang="de-DE"/>
          </a:p>
          <a:p>
            <a:pPr lvl="1"/>
            <a:r>
              <a:rPr lang="en-GB" altLang="de-DE" sz="2400"/>
              <a:t>if weight=“light” then</a:t>
            </a:r>
            <a:endParaRPr lang="en-GB" altLang="de-DE"/>
          </a:p>
          <a:p>
            <a:pPr lvl="2"/>
            <a:r>
              <a:rPr lang="en-GB" altLang="de-DE" sz="2000">
                <a:solidFill>
                  <a:srgbClr val="FF6600"/>
                </a:solidFill>
              </a:rPr>
              <a:t>return(true) ;;; Sarah</a:t>
            </a:r>
            <a:endParaRPr lang="en-GB" altLang="de-DE"/>
          </a:p>
          <a:p>
            <a:pPr lvl="1"/>
            <a:r>
              <a:rPr lang="en-GB" altLang="de-DE" sz="2400"/>
              <a:t>elseif weight=“heavy” then</a:t>
            </a:r>
            <a:endParaRPr lang="en-GB" altLang="de-DE"/>
          </a:p>
          <a:p>
            <a:pPr lvl="2"/>
            <a:r>
              <a:rPr lang="en-GB" altLang="de-DE"/>
              <a:t>if hair_colour=“red” then</a:t>
            </a:r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Emily</a:t>
            </a:r>
            <a:endParaRPr lang="en-GB" altLang="de-DE"/>
          </a:p>
          <a:p>
            <a:r>
              <a:rPr lang="en-GB" altLang="de-DE" sz="2800"/>
              <a:t>elseif height=“short” then</a:t>
            </a:r>
            <a:endParaRPr lang="en-GB" altLang="de-DE"/>
          </a:p>
          <a:p>
            <a:pPr lvl="1"/>
            <a:r>
              <a:rPr lang="en-GB" altLang="de-DE" sz="2400"/>
              <a:t>if hair_colour=“blonde” then</a:t>
            </a:r>
            <a:endParaRPr lang="en-GB" altLang="de-DE"/>
          </a:p>
          <a:p>
            <a:pPr lvl="2"/>
            <a:r>
              <a:rPr lang="en-GB" altLang="de-DE" sz="2000"/>
              <a:t>if weight=“average” then</a:t>
            </a:r>
            <a:endParaRPr lang="en-GB" altLang="de-DE"/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Annie</a:t>
            </a:r>
          </a:p>
          <a:p>
            <a:r>
              <a:rPr lang="en-GB" altLang="de-DE" sz="2800"/>
              <a:t>else </a:t>
            </a:r>
            <a:r>
              <a:rPr lang="en-GB" altLang="de-DE" sz="2800" i="1">
                <a:solidFill>
                  <a:schemeClr val="accent2"/>
                </a:solidFill>
              </a:rPr>
              <a:t>return(false) ;;;everyone else</a:t>
            </a:r>
            <a:endParaRPr lang="en-GB" altLang="de-DE"/>
          </a:p>
          <a:p>
            <a:pPr lvl="2">
              <a:buFontTx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3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6B499-ABDF-4408-A8CA-7FE7BCA29B99}" type="slidenum">
              <a:rPr lang="en-US" altLang="de-DE">
                <a:solidFill>
                  <a:srgbClr val="000000"/>
                </a:solidFill>
              </a:rPr>
              <a:pPr/>
              <a:t>34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2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120775" y="4360863"/>
            <a:ext cx="1049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50292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105400" y="12954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H="1">
            <a:off x="38100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5410200" y="22098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1741488" y="3733800"/>
            <a:ext cx="1382712" cy="77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>
            <a:off x="2557463" y="3810000"/>
            <a:ext cx="871537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>
            <a:off x="3589338" y="3733800"/>
            <a:ext cx="68262" cy="1163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087563" y="4745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6781800" y="3810000"/>
            <a:ext cx="1209675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6400800" y="3810000"/>
            <a:ext cx="77470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6096000" y="3810000"/>
            <a:ext cx="47625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689600" y="4902200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</a:p>
        </p:txBody>
      </p:sp>
      <p:sp>
        <p:nvSpPr>
          <p:cNvPr id="261136" name="Text Box 16"/>
          <p:cNvSpPr txBox="1">
            <a:spLocks noChangeArrowheads="1"/>
          </p:cNvSpPr>
          <p:nvPr/>
        </p:nvSpPr>
        <p:spPr bwMode="auto">
          <a:xfrm>
            <a:off x="7656513" y="44592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7" name="Text Box 17"/>
          <p:cNvSpPr txBox="1">
            <a:spLocks noChangeArrowheads="1"/>
          </p:cNvSpPr>
          <p:nvPr/>
        </p:nvSpPr>
        <p:spPr bwMode="auto">
          <a:xfrm>
            <a:off x="3303588" y="4870450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Pete, John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4191000" y="1752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1139" name="Rectangle 19"/>
          <p:cNvSpPr>
            <a:spLocks noChangeArrowheads="1"/>
          </p:cNvSpPr>
          <p:nvPr/>
        </p:nvSpPr>
        <p:spPr bwMode="auto">
          <a:xfrm>
            <a:off x="2743200" y="3276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5486400" y="3352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1" name="Text Box 21"/>
          <p:cNvSpPr txBox="1">
            <a:spLocks noChangeArrowheads="1"/>
          </p:cNvSpPr>
          <p:nvPr/>
        </p:nvSpPr>
        <p:spPr bwMode="auto">
          <a:xfrm>
            <a:off x="5257800" y="4267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2" name="Text Box 22"/>
          <p:cNvSpPr txBox="1">
            <a:spLocks noChangeArrowheads="1"/>
          </p:cNvSpPr>
          <p:nvPr/>
        </p:nvSpPr>
        <p:spPr bwMode="auto">
          <a:xfrm>
            <a:off x="2466813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3" name="Text Box 23"/>
          <p:cNvSpPr txBox="1">
            <a:spLocks noChangeArrowheads="1"/>
          </p:cNvSpPr>
          <p:nvPr/>
        </p:nvSpPr>
        <p:spPr bwMode="auto">
          <a:xfrm>
            <a:off x="1828800" y="3733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1144" name="Text Box 24"/>
          <p:cNvSpPr txBox="1">
            <a:spLocks noChangeArrowheads="1"/>
          </p:cNvSpPr>
          <p:nvPr/>
        </p:nvSpPr>
        <p:spPr bwMode="auto">
          <a:xfrm>
            <a:off x="54864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61145" name="Text Box 25"/>
          <p:cNvSpPr txBox="1">
            <a:spLocks noChangeArrowheads="1"/>
          </p:cNvSpPr>
          <p:nvPr/>
        </p:nvSpPr>
        <p:spPr bwMode="auto">
          <a:xfrm>
            <a:off x="36576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1146" name="Text Box 26"/>
          <p:cNvSpPr txBox="1">
            <a:spLocks noChangeArrowheads="1"/>
          </p:cNvSpPr>
          <p:nvPr/>
        </p:nvSpPr>
        <p:spPr bwMode="auto">
          <a:xfrm>
            <a:off x="6324600" y="4191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35814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7333278" y="3886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625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CA22-8256-45EA-B6E0-A83EDDC40A54}" type="slidenum">
              <a:rPr lang="en-US" altLang="de-DE">
                <a:solidFill>
                  <a:srgbClr val="000000"/>
                </a:solidFill>
              </a:rPr>
              <a:pPr/>
              <a:t>35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3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379538" y="48783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3172" name="Line 4"/>
          <p:cNvSpPr>
            <a:spLocks noChangeShapeType="1"/>
          </p:cNvSpPr>
          <p:nvPr/>
        </p:nvSpPr>
        <p:spPr bwMode="auto">
          <a:xfrm>
            <a:off x="502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2819400" y="2900363"/>
            <a:ext cx="1477963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5029200" y="2895600"/>
            <a:ext cx="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897688" y="33750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3178" name="Line 10"/>
          <p:cNvSpPr>
            <a:spLocks noChangeShapeType="1"/>
          </p:cNvSpPr>
          <p:nvPr/>
        </p:nvSpPr>
        <p:spPr bwMode="auto">
          <a:xfrm flipH="1">
            <a:off x="1698625" y="4267200"/>
            <a:ext cx="66357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9" name="Line 11"/>
          <p:cNvSpPr>
            <a:spLocks noChangeShapeType="1"/>
          </p:cNvSpPr>
          <p:nvPr/>
        </p:nvSpPr>
        <p:spPr bwMode="auto">
          <a:xfrm>
            <a:off x="3200400" y="4267200"/>
            <a:ext cx="512763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008313" y="4943475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4191000" y="24384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3183" name="Rectangle 15"/>
          <p:cNvSpPr>
            <a:spLocks noChangeArrowheads="1"/>
          </p:cNvSpPr>
          <p:nvPr/>
        </p:nvSpPr>
        <p:spPr bwMode="auto">
          <a:xfrm>
            <a:off x="1905000" y="38100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3184" name="Text Box 16"/>
          <p:cNvSpPr txBox="1">
            <a:spLocks noChangeArrowheads="1"/>
          </p:cNvSpPr>
          <p:nvPr/>
        </p:nvSpPr>
        <p:spPr bwMode="auto">
          <a:xfrm>
            <a:off x="2895600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3185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3186" name="Text Box 18"/>
          <p:cNvSpPr txBox="1">
            <a:spLocks noChangeArrowheads="1"/>
          </p:cNvSpPr>
          <p:nvPr/>
        </p:nvSpPr>
        <p:spPr bwMode="auto">
          <a:xfrm>
            <a:off x="6096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3187" name="Text Box 19"/>
          <p:cNvSpPr txBox="1">
            <a:spLocks noChangeArrowheads="1"/>
          </p:cNvSpPr>
          <p:nvPr/>
        </p:nvSpPr>
        <p:spPr bwMode="auto">
          <a:xfrm>
            <a:off x="14478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3188" name="Text Box 20"/>
          <p:cNvSpPr txBox="1">
            <a:spLocks noChangeArrowheads="1"/>
          </p:cNvSpPr>
          <p:nvPr/>
        </p:nvSpPr>
        <p:spPr bwMode="auto">
          <a:xfrm>
            <a:off x="32004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247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BBDC-B979-4DCE-A27F-17D3CA6753B8}" type="slidenum">
              <a:rPr lang="en-US" altLang="de-DE">
                <a:solidFill>
                  <a:srgbClr val="000000"/>
                </a:solidFill>
              </a:rPr>
              <a:pPr/>
              <a:t>36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Summing up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Irrelevant attributes do not classify the data well</a:t>
            </a:r>
          </a:p>
          <a:p>
            <a:r>
              <a:rPr lang="en-GB" altLang="de-DE"/>
              <a:t>Using irrelevant attributes thus causes larger decision trees</a:t>
            </a:r>
          </a:p>
          <a:p>
            <a:r>
              <a:rPr lang="en-GB" altLang="de-DE"/>
              <a:t>a computer could look for simpler decision trees</a:t>
            </a:r>
          </a:p>
          <a:p>
            <a:r>
              <a:rPr lang="en-GB" altLang="de-DE"/>
              <a:t>Q: 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091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1616-F065-4637-A4FA-20DAFAD6174E}" type="slidenum">
              <a:rPr lang="en-US" altLang="de-DE">
                <a:solidFill>
                  <a:srgbClr val="000000"/>
                </a:solidFill>
              </a:rPr>
              <a:pPr/>
              <a:t>37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de-DE"/>
              <a:t>A: How WE did it?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31950"/>
            <a:ext cx="7772400" cy="4464050"/>
          </a:xfrm>
        </p:spPr>
        <p:txBody>
          <a:bodyPr/>
          <a:lstStyle/>
          <a:p>
            <a:r>
              <a:rPr lang="en-GB" altLang="de-DE" sz="2800" dirty="0"/>
              <a:t>Q: Which is the best attribute for splitting up the data?</a:t>
            </a:r>
          </a:p>
          <a:p>
            <a:r>
              <a:rPr lang="en-GB" altLang="de-DE" sz="2800" dirty="0"/>
              <a:t>A: The one which is </a:t>
            </a:r>
            <a:r>
              <a:rPr lang="en-GB" altLang="de-DE" sz="2800" i="1" dirty="0"/>
              <a:t>most informative</a:t>
            </a:r>
            <a:r>
              <a:rPr lang="en-GB" altLang="de-DE" sz="2800" dirty="0"/>
              <a:t> for the classification we want to get.</a:t>
            </a:r>
          </a:p>
          <a:p>
            <a:r>
              <a:rPr lang="en-GB" altLang="de-DE" sz="2800" dirty="0"/>
              <a:t>Q: What does it mean ‘more informative’?</a:t>
            </a:r>
          </a:p>
          <a:p>
            <a:r>
              <a:rPr lang="en-GB" altLang="de-DE" sz="2800" dirty="0"/>
              <a:t>A: The attribute which best </a:t>
            </a:r>
            <a:r>
              <a:rPr lang="en-GB" altLang="de-DE" sz="2800" i="1" dirty="0"/>
              <a:t>reduces the uncertainty</a:t>
            </a:r>
            <a:r>
              <a:rPr lang="en-GB" altLang="de-DE" sz="2800" dirty="0"/>
              <a:t> or the </a:t>
            </a:r>
            <a:r>
              <a:rPr lang="en-GB" altLang="de-DE" sz="2800" dirty="0" smtClean="0"/>
              <a:t>disorder</a:t>
            </a:r>
            <a:endParaRPr lang="en-GB" alt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71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D743-640A-4CEA-84D8-5F948FD3806B}" type="slidenum">
              <a:rPr lang="en-US" altLang="de-DE">
                <a:solidFill>
                  <a:srgbClr val="000000"/>
                </a:solidFill>
              </a:rPr>
              <a:pPr/>
              <a:t>38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255713"/>
            <a:ext cx="7772400" cy="3081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de-DE" sz="2800"/>
              <a:t>We need a quantity to measure the </a:t>
            </a:r>
            <a:r>
              <a:rPr lang="en-GB" altLang="de-DE" sz="2800" i="1"/>
              <a:t>disorder </a:t>
            </a:r>
            <a:r>
              <a:rPr lang="en-GB" altLang="de-DE" sz="2800"/>
              <a:t>in a set of examples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 i="1"/>
              <a:t>	S={s</a:t>
            </a:r>
            <a:r>
              <a:rPr lang="en-GB" altLang="de-DE" sz="2800" i="1" baseline="-25000"/>
              <a:t>1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2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3</a:t>
            </a:r>
            <a:r>
              <a:rPr lang="en-GB" altLang="de-DE" sz="2800" i="1"/>
              <a:t>, …, s</a:t>
            </a:r>
            <a:r>
              <a:rPr lang="en-GB" altLang="de-DE" sz="2800" i="1" baseline="-25000"/>
              <a:t>n</a:t>
            </a:r>
            <a:r>
              <a:rPr lang="en-GB" altLang="de-DE" sz="2800" i="1"/>
              <a:t>}</a:t>
            </a:r>
            <a:r>
              <a:rPr lang="en-GB" altLang="de-DE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/>
              <a:t>	where </a:t>
            </a:r>
            <a:r>
              <a:rPr lang="en-GB" altLang="de-DE" sz="2800" i="1"/>
              <a:t>s1</a:t>
            </a:r>
            <a:r>
              <a:rPr lang="en-GB" altLang="de-DE" sz="2800"/>
              <a:t>=“Sarah”, </a:t>
            </a:r>
            <a:r>
              <a:rPr lang="en-GB" altLang="de-DE" sz="2800" i="1"/>
              <a:t>s2</a:t>
            </a:r>
            <a:r>
              <a:rPr lang="en-GB" altLang="de-DE" sz="2800"/>
              <a:t>=“Dana”, …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  <a:p>
            <a:pPr>
              <a:lnSpc>
                <a:spcPct val="90000"/>
              </a:lnSpc>
            </a:pPr>
            <a:r>
              <a:rPr lang="en-GB" altLang="de-DE" sz="2800"/>
              <a:t>Then we need a quantity to measure the amount of </a:t>
            </a:r>
            <a:r>
              <a:rPr lang="en-GB" altLang="de-DE" sz="2800" i="1"/>
              <a:t>reduction of the disorder</a:t>
            </a:r>
            <a:r>
              <a:rPr lang="en-GB" altLang="de-DE" sz="2800"/>
              <a:t> level in the instance of knowing the value of a particular attribute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</p:txBody>
      </p:sp>
      <p:sp>
        <p:nvSpPr>
          <p:cNvPr id="4" name="TextBox 3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6679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FB71-3970-4CAD-B7DC-2B2A57D22215}" type="slidenum">
              <a:rPr lang="en-US" altLang="de-DE">
                <a:solidFill>
                  <a:srgbClr val="000000"/>
                </a:solidFill>
              </a:rPr>
              <a:pPr/>
              <a:t>39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What properties should the </a:t>
            </a:r>
            <a:r>
              <a:rPr lang="en-GB" altLang="de-DE" i="1"/>
              <a:t>Disorder</a:t>
            </a:r>
            <a:r>
              <a:rPr lang="en-GB" altLang="de-DE"/>
              <a:t> (D) have?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2279650"/>
            <a:ext cx="7772400" cy="2849563"/>
          </a:xfrm>
        </p:spPr>
        <p:txBody>
          <a:bodyPr/>
          <a:lstStyle/>
          <a:p>
            <a:r>
              <a:rPr lang="en-GB" altLang="de-DE"/>
              <a:t>Suppose that </a:t>
            </a:r>
            <a:r>
              <a:rPr lang="en-GB" altLang="de-DE" i="1"/>
              <a:t>D(S)=0</a:t>
            </a:r>
            <a:r>
              <a:rPr lang="en-GB" altLang="de-DE"/>
              <a:t> means that all the examples in </a:t>
            </a:r>
            <a:r>
              <a:rPr lang="en-GB" altLang="de-DE" i="1"/>
              <a:t>S</a:t>
            </a:r>
            <a:r>
              <a:rPr lang="en-GB" altLang="de-DE"/>
              <a:t> have the same class</a:t>
            </a:r>
          </a:p>
          <a:p>
            <a:r>
              <a:rPr lang="en-GB" altLang="de-DE"/>
              <a:t>Suppose that </a:t>
            </a:r>
            <a:r>
              <a:rPr lang="en-GB" altLang="de-DE" i="1"/>
              <a:t>D(S)=1</a:t>
            </a:r>
            <a:r>
              <a:rPr lang="en-GB" altLang="de-DE"/>
              <a:t> means that half the examples in </a:t>
            </a:r>
            <a:r>
              <a:rPr lang="en-GB" altLang="de-DE" i="1"/>
              <a:t>S</a:t>
            </a:r>
            <a:r>
              <a:rPr lang="en-GB" altLang="de-DE"/>
              <a:t> are of one class and half are the opposite class</a:t>
            </a:r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0275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5344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Lots of possible techniques</a:t>
            </a:r>
            <a:br>
              <a:rPr lang="en-US" sz="4000" dirty="0" smtClean="0"/>
            </a:br>
            <a:endParaRPr lang="en-US" sz="4000" u="sng" dirty="0"/>
          </a:p>
        </p:txBody>
      </p:sp>
      <p:sp>
        <p:nvSpPr>
          <p:cNvPr id="1171459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pitchFamily="-107" charset="0"/>
              </a:rPr>
              <a:t>Any of these models can be used to capture words, formatting or both.</a:t>
            </a:r>
          </a:p>
        </p:txBody>
      </p:sp>
      <p:sp>
        <p:nvSpPr>
          <p:cNvPr id="1171466" name="Text Box 10"/>
          <p:cNvSpPr txBox="1">
            <a:spLocks noChangeArrowheads="1"/>
          </p:cNvSpPr>
          <p:nvPr/>
        </p:nvSpPr>
        <p:spPr bwMode="auto">
          <a:xfrm>
            <a:off x="641350" y="1676400"/>
            <a:ext cx="235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prstClr val="black"/>
                </a:solidFill>
                <a:latin typeface="Arial" pitchFamily="-107" charset="0"/>
              </a:rPr>
              <a:t>Classify Candidates</a:t>
            </a:r>
          </a:p>
        </p:txBody>
      </p:sp>
      <p:sp>
        <p:nvSpPr>
          <p:cNvPr id="1171467" name="Text Box 11"/>
          <p:cNvSpPr txBox="1">
            <a:spLocks noChangeArrowheads="1"/>
          </p:cNvSpPr>
          <p:nvPr/>
        </p:nvSpPr>
        <p:spPr bwMode="auto">
          <a:xfrm>
            <a:off x="228600" y="2133600"/>
            <a:ext cx="26860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Abraham Lincoln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 was born in </a:t>
            </a: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Kentucky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.</a:t>
            </a:r>
          </a:p>
        </p:txBody>
      </p:sp>
      <p:sp>
        <p:nvSpPr>
          <p:cNvPr id="1171468" name="Text Box 12"/>
          <p:cNvSpPr txBox="1">
            <a:spLocks noChangeArrowheads="1"/>
          </p:cNvSpPr>
          <p:nvPr/>
        </p:nvSpPr>
        <p:spPr bwMode="auto">
          <a:xfrm>
            <a:off x="574675" y="2514600"/>
            <a:ext cx="706438" cy="244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Arial" pitchFamily="-107" charset="0"/>
              </a:rPr>
              <a:t>Classifier</a:t>
            </a:r>
          </a:p>
        </p:txBody>
      </p:sp>
      <p:sp>
        <p:nvSpPr>
          <p:cNvPr id="1171469" name="Oval 13"/>
          <p:cNvSpPr>
            <a:spLocks noChangeArrowheads="1"/>
          </p:cNvSpPr>
          <p:nvPr/>
        </p:nvSpPr>
        <p:spPr bwMode="auto">
          <a:xfrm>
            <a:off x="465138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0" name="Oval 14"/>
          <p:cNvSpPr>
            <a:spLocks noChangeArrowheads="1"/>
          </p:cNvSpPr>
          <p:nvPr/>
        </p:nvSpPr>
        <p:spPr bwMode="auto">
          <a:xfrm>
            <a:off x="846138" y="3124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1" name="Oval 15"/>
          <p:cNvSpPr>
            <a:spLocks noChangeArrowheads="1"/>
          </p:cNvSpPr>
          <p:nvPr/>
        </p:nvSpPr>
        <p:spPr bwMode="auto">
          <a:xfrm>
            <a:off x="1227138" y="3124200"/>
            <a:ext cx="152400" cy="1524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171472" name="AutoShape 16"/>
          <p:cNvCxnSpPr>
            <a:cxnSpLocks noChangeShapeType="1"/>
            <a:stCxn id="1171468" idx="2"/>
            <a:endCxn id="1171469" idx="7"/>
          </p:cNvCxnSpPr>
          <p:nvPr/>
        </p:nvCxnSpPr>
        <p:spPr bwMode="auto">
          <a:xfrm flipH="1">
            <a:off x="595313" y="2759075"/>
            <a:ext cx="3333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3" name="AutoShape 17"/>
          <p:cNvCxnSpPr>
            <a:cxnSpLocks noChangeShapeType="1"/>
            <a:stCxn id="1171468" idx="2"/>
            <a:endCxn id="1171470" idx="0"/>
          </p:cNvCxnSpPr>
          <p:nvPr/>
        </p:nvCxnSpPr>
        <p:spPr bwMode="auto">
          <a:xfrm flipH="1">
            <a:off x="922338" y="2759075"/>
            <a:ext cx="6350" cy="365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4" name="AutoShape 18"/>
          <p:cNvCxnSpPr>
            <a:cxnSpLocks noChangeShapeType="1"/>
            <a:stCxn id="1171468" idx="2"/>
            <a:endCxn id="1171471" idx="1"/>
          </p:cNvCxnSpPr>
          <p:nvPr/>
        </p:nvCxnSpPr>
        <p:spPr bwMode="auto">
          <a:xfrm>
            <a:off x="928688" y="2759075"/>
            <a:ext cx="3206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71475" name="Text Box 19"/>
          <p:cNvSpPr txBox="1">
            <a:spLocks noChangeArrowheads="1"/>
          </p:cNvSpPr>
          <p:nvPr/>
        </p:nvSpPr>
        <p:spPr bwMode="auto">
          <a:xfrm>
            <a:off x="1143000" y="2819400"/>
            <a:ext cx="8207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prstClr val="black"/>
                </a:solidFill>
                <a:latin typeface="Arial" pitchFamily="-107" charset="0"/>
              </a:rPr>
              <a:t>which class?</a:t>
            </a:r>
          </a:p>
        </p:txBody>
      </p:sp>
      <p:grpSp>
        <p:nvGrpSpPr>
          <p:cNvPr id="1171476" name="Group 20"/>
          <p:cNvGrpSpPr>
            <a:grpSpLocks/>
          </p:cNvGrpSpPr>
          <p:nvPr/>
        </p:nvGrpSpPr>
        <p:grpSpPr bwMode="auto">
          <a:xfrm>
            <a:off x="3352800" y="1676400"/>
            <a:ext cx="2819400" cy="1981200"/>
            <a:chOff x="3888" y="1056"/>
            <a:chExt cx="1776" cy="1248"/>
          </a:xfrm>
        </p:grpSpPr>
        <p:sp>
          <p:nvSpPr>
            <p:cNvPr id="1171477" name="Text Box 21"/>
            <p:cNvSpPr txBox="1">
              <a:spLocks noChangeArrowheads="1"/>
            </p:cNvSpPr>
            <p:nvPr/>
          </p:nvSpPr>
          <p:spPr bwMode="auto">
            <a:xfrm>
              <a:off x="4140" y="1056"/>
              <a:ext cx="1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Sliding Window</a:t>
              </a:r>
            </a:p>
          </p:txBody>
        </p:sp>
        <p:sp>
          <p:nvSpPr>
            <p:cNvPr id="1171478" name="Text Box 22"/>
            <p:cNvSpPr txBox="1">
              <a:spLocks noChangeArrowheads="1"/>
            </p:cNvSpPr>
            <p:nvPr/>
          </p:nvSpPr>
          <p:spPr bwMode="auto">
            <a:xfrm>
              <a:off x="3888" y="1344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79" name="AutoShape 23"/>
            <p:cNvSpPr>
              <a:spLocks/>
            </p:cNvSpPr>
            <p:nvPr/>
          </p:nvSpPr>
          <p:spPr bwMode="auto">
            <a:xfrm rot="-5411066">
              <a:off x="4235" y="1247"/>
              <a:ext cx="96" cy="67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0" name="AutoShape 24"/>
            <p:cNvSpPr>
              <a:spLocks/>
            </p:cNvSpPr>
            <p:nvPr/>
          </p:nvSpPr>
          <p:spPr bwMode="auto">
            <a:xfrm rot="-5411066">
              <a:off x="5448" y="1992"/>
              <a:ext cx="96" cy="336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1" name="AutoShape 25"/>
            <p:cNvSpPr>
              <a:spLocks/>
            </p:cNvSpPr>
            <p:nvPr/>
          </p:nvSpPr>
          <p:spPr bwMode="auto">
            <a:xfrm rot="-5411066">
              <a:off x="5136" y="1776"/>
              <a:ext cx="96" cy="96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2" name="Text Box 26"/>
            <p:cNvSpPr txBox="1">
              <a:spLocks noChangeArrowheads="1"/>
            </p:cNvSpPr>
            <p:nvPr/>
          </p:nvSpPr>
          <p:spPr bwMode="auto">
            <a:xfrm>
              <a:off x="4080" y="1680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83" name="Oval 27"/>
            <p:cNvSpPr>
              <a:spLocks noChangeArrowheads="1"/>
            </p:cNvSpPr>
            <p:nvPr/>
          </p:nvSpPr>
          <p:spPr bwMode="auto">
            <a:xfrm>
              <a:off x="4018" y="20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4" name="Oval 28"/>
            <p:cNvSpPr>
              <a:spLocks noChangeArrowheads="1"/>
            </p:cNvSpPr>
            <p:nvPr/>
          </p:nvSpPr>
          <p:spPr bwMode="auto">
            <a:xfrm>
              <a:off x="4258" y="206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5" name="Oval 29"/>
            <p:cNvSpPr>
              <a:spLocks noChangeArrowheads="1"/>
            </p:cNvSpPr>
            <p:nvPr/>
          </p:nvSpPr>
          <p:spPr bwMode="auto">
            <a:xfrm>
              <a:off x="4498" y="2064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486" name="AutoShape 30"/>
            <p:cNvCxnSpPr>
              <a:cxnSpLocks noChangeShapeType="1"/>
              <a:stCxn id="1171482" idx="2"/>
              <a:endCxn id="1171483" idx="7"/>
            </p:cNvCxnSpPr>
            <p:nvPr/>
          </p:nvCxnSpPr>
          <p:spPr bwMode="auto">
            <a:xfrm flipH="1">
              <a:off x="4100" y="1834"/>
              <a:ext cx="203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7" name="AutoShape 31"/>
            <p:cNvCxnSpPr>
              <a:cxnSpLocks noChangeShapeType="1"/>
              <a:stCxn id="1171482" idx="2"/>
              <a:endCxn id="1171484" idx="0"/>
            </p:cNvCxnSpPr>
            <p:nvPr/>
          </p:nvCxnSpPr>
          <p:spPr bwMode="auto">
            <a:xfrm>
              <a:off x="4303" y="1834"/>
              <a:ext cx="3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8" name="AutoShape 32"/>
            <p:cNvCxnSpPr>
              <a:cxnSpLocks noChangeShapeType="1"/>
              <a:stCxn id="1171482" idx="2"/>
              <a:endCxn id="1171485" idx="1"/>
            </p:cNvCxnSpPr>
            <p:nvPr/>
          </p:nvCxnSpPr>
          <p:spPr bwMode="auto">
            <a:xfrm>
              <a:off x="4303" y="1834"/>
              <a:ext cx="209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489" name="Text Box 33"/>
            <p:cNvSpPr txBox="1">
              <a:spLocks noChangeArrowheads="1"/>
            </p:cNvSpPr>
            <p:nvPr/>
          </p:nvSpPr>
          <p:spPr bwMode="auto">
            <a:xfrm>
              <a:off x="4368" y="1824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490" name="Text Box 34"/>
            <p:cNvSpPr txBox="1">
              <a:spLocks noChangeArrowheads="1"/>
            </p:cNvSpPr>
            <p:nvPr/>
          </p:nvSpPr>
          <p:spPr bwMode="auto">
            <a:xfrm>
              <a:off x="4704" y="1988"/>
              <a:ext cx="6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Try alternate</a:t>
              </a:r>
              <a:b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</a:b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window sizes:</a:t>
              </a:r>
            </a:p>
          </p:txBody>
        </p:sp>
        <p:sp>
          <p:nvSpPr>
            <p:cNvPr id="1171491" name="Line 35"/>
            <p:cNvSpPr>
              <a:spLocks noChangeShapeType="1"/>
            </p:cNvSpPr>
            <p:nvPr/>
          </p:nvSpPr>
          <p:spPr bwMode="auto">
            <a:xfrm>
              <a:off x="4656" y="15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grpSp>
        <p:nvGrpSpPr>
          <p:cNvPr id="1171492" name="Group 36"/>
          <p:cNvGrpSpPr>
            <a:grpSpLocks/>
          </p:cNvGrpSpPr>
          <p:nvPr/>
        </p:nvGrpSpPr>
        <p:grpSpPr bwMode="auto">
          <a:xfrm>
            <a:off x="6076950" y="1676400"/>
            <a:ext cx="2838450" cy="2257425"/>
            <a:chOff x="0" y="2457"/>
            <a:chExt cx="1788" cy="1422"/>
          </a:xfrm>
        </p:grpSpPr>
        <p:sp>
          <p:nvSpPr>
            <p:cNvPr id="1171493" name="Text Box 37"/>
            <p:cNvSpPr txBox="1">
              <a:spLocks noChangeArrowheads="1"/>
            </p:cNvSpPr>
            <p:nvPr/>
          </p:nvSpPr>
          <p:spPr bwMode="auto">
            <a:xfrm>
              <a:off x="336" y="2457"/>
              <a:ext cx="1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Boundary Models</a:t>
              </a:r>
            </a:p>
          </p:txBody>
        </p:sp>
        <p:sp>
          <p:nvSpPr>
            <p:cNvPr id="1171494" name="Text Box 38"/>
            <p:cNvSpPr txBox="1">
              <a:spLocks noChangeArrowheads="1"/>
            </p:cNvSpPr>
            <p:nvPr/>
          </p:nvSpPr>
          <p:spPr bwMode="auto">
            <a:xfrm>
              <a:off x="96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95" name="Line 39"/>
            <p:cNvSpPr>
              <a:spLocks noChangeShapeType="1"/>
            </p:cNvSpPr>
            <p:nvPr/>
          </p:nvSpPr>
          <p:spPr bwMode="auto">
            <a:xfrm flipH="1" flipV="1">
              <a:off x="843" y="29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6" name="Line 40"/>
            <p:cNvSpPr>
              <a:spLocks noChangeShapeType="1"/>
            </p:cNvSpPr>
            <p:nvPr/>
          </p:nvSpPr>
          <p:spPr bwMode="auto">
            <a:xfrm>
              <a:off x="864" y="292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7" name="Line 41"/>
            <p:cNvSpPr>
              <a:spLocks noChangeShapeType="1"/>
            </p:cNvSpPr>
            <p:nvPr/>
          </p:nvSpPr>
          <p:spPr bwMode="auto">
            <a:xfrm>
              <a:off x="850" y="2702"/>
              <a:ext cx="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8" name="Text Box 42"/>
            <p:cNvSpPr txBox="1">
              <a:spLocks noChangeArrowheads="1"/>
            </p:cNvSpPr>
            <p:nvPr/>
          </p:nvSpPr>
          <p:spPr bwMode="auto">
            <a:xfrm>
              <a:off x="609" y="3264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99" name="Oval 43"/>
            <p:cNvSpPr>
              <a:spLocks noChangeArrowheads="1"/>
            </p:cNvSpPr>
            <p:nvPr/>
          </p:nvSpPr>
          <p:spPr bwMode="auto">
            <a:xfrm>
              <a:off x="540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0" name="Oval 44"/>
            <p:cNvSpPr>
              <a:spLocks noChangeArrowheads="1"/>
            </p:cNvSpPr>
            <p:nvPr/>
          </p:nvSpPr>
          <p:spPr bwMode="auto">
            <a:xfrm>
              <a:off x="78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1" name="Oval 45"/>
            <p:cNvSpPr>
              <a:spLocks noChangeArrowheads="1"/>
            </p:cNvSpPr>
            <p:nvPr/>
          </p:nvSpPr>
          <p:spPr bwMode="auto">
            <a:xfrm>
              <a:off x="102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2" name="AutoShape 46"/>
            <p:cNvCxnSpPr>
              <a:cxnSpLocks noChangeShapeType="1"/>
              <a:stCxn id="1171498" idx="2"/>
              <a:endCxn id="1171499" idx="7"/>
            </p:cNvCxnSpPr>
            <p:nvPr/>
          </p:nvCxnSpPr>
          <p:spPr bwMode="auto">
            <a:xfrm flipH="1">
              <a:off x="622" y="3418"/>
              <a:ext cx="210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3" name="AutoShape 47"/>
            <p:cNvCxnSpPr>
              <a:cxnSpLocks noChangeShapeType="1"/>
              <a:stCxn id="1171498" idx="2"/>
              <a:endCxn id="1171500" idx="0"/>
            </p:cNvCxnSpPr>
            <p:nvPr/>
          </p:nvCxnSpPr>
          <p:spPr bwMode="auto">
            <a:xfrm flipH="1">
              <a:off x="828" y="3418"/>
              <a:ext cx="4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4" name="AutoShape 48"/>
            <p:cNvCxnSpPr>
              <a:cxnSpLocks noChangeShapeType="1"/>
              <a:stCxn id="1171498" idx="2"/>
              <a:endCxn id="1171501" idx="1"/>
            </p:cNvCxnSpPr>
            <p:nvPr/>
          </p:nvCxnSpPr>
          <p:spPr bwMode="auto">
            <a:xfrm>
              <a:off x="832" y="3418"/>
              <a:ext cx="20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05" name="Text Box 49"/>
            <p:cNvSpPr txBox="1">
              <a:spLocks noChangeArrowheads="1"/>
            </p:cNvSpPr>
            <p:nvPr/>
          </p:nvSpPr>
          <p:spPr bwMode="auto">
            <a:xfrm>
              <a:off x="1115" y="3456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506" name="Oval 50"/>
            <p:cNvSpPr>
              <a:spLocks noChangeArrowheads="1"/>
            </p:cNvSpPr>
            <p:nvPr/>
          </p:nvSpPr>
          <p:spPr bwMode="auto">
            <a:xfrm>
              <a:off x="288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7" name="Oval 51"/>
            <p:cNvSpPr>
              <a:spLocks noChangeArrowheads="1"/>
            </p:cNvSpPr>
            <p:nvPr/>
          </p:nvSpPr>
          <p:spPr bwMode="auto">
            <a:xfrm>
              <a:off x="1296" y="364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8" name="AutoShape 52"/>
            <p:cNvCxnSpPr>
              <a:cxnSpLocks noChangeShapeType="1"/>
              <a:stCxn id="1171498" idx="2"/>
              <a:endCxn id="1171506" idx="7"/>
            </p:cNvCxnSpPr>
            <p:nvPr/>
          </p:nvCxnSpPr>
          <p:spPr bwMode="auto">
            <a:xfrm flipH="1">
              <a:off x="370" y="3418"/>
              <a:ext cx="46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9" name="AutoShape 53"/>
            <p:cNvCxnSpPr>
              <a:cxnSpLocks noChangeShapeType="1"/>
              <a:stCxn id="1171498" idx="2"/>
              <a:endCxn id="1171507" idx="1"/>
            </p:cNvCxnSpPr>
            <p:nvPr/>
          </p:nvCxnSpPr>
          <p:spPr bwMode="auto">
            <a:xfrm>
              <a:off x="832" y="3418"/>
              <a:ext cx="478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10" name="Text Box 54"/>
            <p:cNvSpPr txBox="1">
              <a:spLocks noChangeArrowheads="1"/>
            </p:cNvSpPr>
            <p:nvPr/>
          </p:nvSpPr>
          <p:spPr bwMode="auto">
            <a:xfrm>
              <a:off x="19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1" name="Text Box 55"/>
            <p:cNvSpPr txBox="1">
              <a:spLocks noChangeArrowheads="1"/>
            </p:cNvSpPr>
            <p:nvPr/>
          </p:nvSpPr>
          <p:spPr bwMode="auto">
            <a:xfrm>
              <a:off x="46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2" name="Text Box 56"/>
            <p:cNvSpPr txBox="1">
              <a:spLocks noChangeArrowheads="1"/>
            </p:cNvSpPr>
            <p:nvPr/>
          </p:nvSpPr>
          <p:spPr bwMode="auto">
            <a:xfrm>
              <a:off x="67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3" name="Text Box 57"/>
            <p:cNvSpPr txBox="1">
              <a:spLocks noChangeArrowheads="1"/>
            </p:cNvSpPr>
            <p:nvPr/>
          </p:nvSpPr>
          <p:spPr bwMode="auto">
            <a:xfrm>
              <a:off x="94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4" name="Line 58"/>
            <p:cNvSpPr>
              <a:spLocks noChangeShapeType="1"/>
            </p:cNvSpPr>
            <p:nvPr/>
          </p:nvSpPr>
          <p:spPr bwMode="auto">
            <a:xfrm>
              <a:off x="144" y="2688"/>
              <a:ext cx="0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15" name="Text Box 59"/>
            <p:cNvSpPr txBox="1">
              <a:spLocks noChangeArrowheads="1"/>
            </p:cNvSpPr>
            <p:nvPr/>
          </p:nvSpPr>
          <p:spPr bwMode="auto">
            <a:xfrm>
              <a:off x="0" y="2928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</p:grpSp>
      <p:grpSp>
        <p:nvGrpSpPr>
          <p:cNvPr id="1171547" name="Group 91"/>
          <p:cNvGrpSpPr>
            <a:grpSpLocks/>
          </p:cNvGrpSpPr>
          <p:nvPr/>
        </p:nvGrpSpPr>
        <p:grpSpPr bwMode="auto">
          <a:xfrm>
            <a:off x="1600200" y="3900488"/>
            <a:ext cx="3001963" cy="2119312"/>
            <a:chOff x="2004" y="2457"/>
            <a:chExt cx="1891" cy="1335"/>
          </a:xfrm>
        </p:grpSpPr>
        <p:sp>
          <p:nvSpPr>
            <p:cNvPr id="1171548" name="Text Box 92"/>
            <p:cNvSpPr txBox="1">
              <a:spLocks noChangeArrowheads="1"/>
            </p:cNvSpPr>
            <p:nvPr/>
          </p:nvSpPr>
          <p:spPr bwMode="auto">
            <a:xfrm>
              <a:off x="2092" y="2457"/>
              <a:ext cx="1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Finite State Machines</a:t>
              </a:r>
            </a:p>
          </p:txBody>
        </p:sp>
        <p:sp>
          <p:nvSpPr>
            <p:cNvPr id="1171549" name="Text Box 93"/>
            <p:cNvSpPr txBox="1">
              <a:spLocks noChangeArrowheads="1"/>
            </p:cNvSpPr>
            <p:nvPr/>
          </p:nvSpPr>
          <p:spPr bwMode="auto">
            <a:xfrm>
              <a:off x="2004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550" name="Oval 94"/>
            <p:cNvSpPr>
              <a:spLocks noChangeArrowheads="1"/>
            </p:cNvSpPr>
            <p:nvPr/>
          </p:nvSpPr>
          <p:spPr bwMode="auto">
            <a:xfrm>
              <a:off x="2640" y="3360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1" name="Oval 95"/>
            <p:cNvSpPr>
              <a:spLocks noChangeArrowheads="1"/>
            </p:cNvSpPr>
            <p:nvPr/>
          </p:nvSpPr>
          <p:spPr bwMode="auto">
            <a:xfrm>
              <a:off x="2640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2" name="Oval 96"/>
            <p:cNvSpPr>
              <a:spLocks noChangeArrowheads="1"/>
            </p:cNvSpPr>
            <p:nvPr/>
          </p:nvSpPr>
          <p:spPr bwMode="auto">
            <a:xfrm>
              <a:off x="3072" y="336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53" name="AutoShape 97"/>
            <p:cNvCxnSpPr>
              <a:cxnSpLocks noChangeShapeType="1"/>
              <a:stCxn id="1171550" idx="7"/>
              <a:endCxn id="1171552" idx="0"/>
            </p:cNvCxnSpPr>
            <p:nvPr/>
          </p:nvCxnSpPr>
          <p:spPr bwMode="auto">
            <a:xfrm rot="16200000">
              <a:off x="2914" y="3168"/>
              <a:ext cx="14" cy="398"/>
            </a:xfrm>
            <a:prstGeom prst="curvedConnector3">
              <a:avLst>
                <a:gd name="adj1" fmla="val 11285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4" name="AutoShape 98"/>
            <p:cNvCxnSpPr>
              <a:cxnSpLocks noChangeShapeType="1"/>
              <a:stCxn id="1171552" idx="4"/>
              <a:endCxn id="1171551" idx="7"/>
            </p:cNvCxnSpPr>
            <p:nvPr/>
          </p:nvCxnSpPr>
          <p:spPr bwMode="auto">
            <a:xfrm rot="5400000">
              <a:off x="2794" y="3384"/>
              <a:ext cx="254" cy="398"/>
            </a:xfrm>
            <a:prstGeom prst="curvedConnector3">
              <a:avLst>
                <a:gd name="adj1" fmla="val 4724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5" name="AutoShape 99"/>
            <p:cNvCxnSpPr>
              <a:cxnSpLocks noChangeShapeType="1"/>
              <a:stCxn id="1171551" idx="6"/>
              <a:endCxn id="1171568" idx="2"/>
            </p:cNvCxnSpPr>
            <p:nvPr/>
          </p:nvCxnSpPr>
          <p:spPr bwMode="auto">
            <a:xfrm>
              <a:off x="2736" y="3744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6" name="AutoShape 100"/>
            <p:cNvCxnSpPr>
              <a:cxnSpLocks noChangeShapeType="1"/>
              <a:stCxn id="1171552" idx="6"/>
              <a:endCxn id="1171552" idx="0"/>
            </p:cNvCxnSpPr>
            <p:nvPr/>
          </p:nvCxnSpPr>
          <p:spPr bwMode="auto">
            <a:xfrm flipH="1" flipV="1">
              <a:off x="3120" y="3360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7" name="AutoShape 101"/>
            <p:cNvCxnSpPr>
              <a:cxnSpLocks noChangeShapeType="1"/>
              <a:stCxn id="1171551" idx="4"/>
              <a:endCxn id="1171551" idx="2"/>
            </p:cNvCxnSpPr>
            <p:nvPr/>
          </p:nvCxnSpPr>
          <p:spPr bwMode="auto">
            <a:xfrm rot="16200000" flipV="1">
              <a:off x="2640" y="3744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8" name="AutoShape 102"/>
            <p:cNvCxnSpPr>
              <a:cxnSpLocks noChangeShapeType="1"/>
              <a:stCxn id="1171550" idx="7"/>
              <a:endCxn id="1171550" idx="2"/>
            </p:cNvCxnSpPr>
            <p:nvPr/>
          </p:nvCxnSpPr>
          <p:spPr bwMode="auto">
            <a:xfrm rot="16200000" flipH="1" flipV="1">
              <a:off x="2664" y="335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9" name="AutoShape 103"/>
            <p:cNvCxnSpPr>
              <a:cxnSpLocks noChangeShapeType="1"/>
              <a:stCxn id="1171550" idx="4"/>
              <a:endCxn id="1171551" idx="0"/>
            </p:cNvCxnSpPr>
            <p:nvPr/>
          </p:nvCxnSpPr>
          <p:spPr bwMode="auto">
            <a:xfrm>
              <a:off x="2688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60" name="AutoShape 104"/>
            <p:cNvCxnSpPr>
              <a:cxnSpLocks noChangeShapeType="1"/>
              <a:stCxn id="1171552" idx="2"/>
              <a:endCxn id="1171550" idx="6"/>
            </p:cNvCxnSpPr>
            <p:nvPr/>
          </p:nvCxnSpPr>
          <p:spPr bwMode="auto">
            <a:xfrm flipH="1">
              <a:off x="2736" y="3408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61" name="Oval 105"/>
            <p:cNvSpPr>
              <a:spLocks noChangeArrowheads="1"/>
            </p:cNvSpPr>
            <p:nvPr/>
          </p:nvSpPr>
          <p:spPr bwMode="auto">
            <a:xfrm>
              <a:off x="2208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2" name="Oval 106"/>
            <p:cNvSpPr>
              <a:spLocks noChangeArrowheads="1"/>
            </p:cNvSpPr>
            <p:nvPr/>
          </p:nvSpPr>
          <p:spPr bwMode="auto">
            <a:xfrm>
              <a:off x="25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3" name="Oval 107"/>
            <p:cNvSpPr>
              <a:spLocks noChangeArrowheads="1"/>
            </p:cNvSpPr>
            <p:nvPr/>
          </p:nvSpPr>
          <p:spPr bwMode="auto">
            <a:xfrm>
              <a:off x="278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4" name="Oval 108"/>
            <p:cNvSpPr>
              <a:spLocks noChangeArrowheads="1"/>
            </p:cNvSpPr>
            <p:nvPr/>
          </p:nvSpPr>
          <p:spPr bwMode="auto">
            <a:xfrm>
              <a:off x="2997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5" name="Oval 109"/>
            <p:cNvSpPr>
              <a:spLocks noChangeArrowheads="1"/>
            </p:cNvSpPr>
            <p:nvPr/>
          </p:nvSpPr>
          <p:spPr bwMode="auto">
            <a:xfrm>
              <a:off x="313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6" name="Oval 110"/>
            <p:cNvSpPr>
              <a:spLocks noChangeArrowheads="1"/>
            </p:cNvSpPr>
            <p:nvPr/>
          </p:nvSpPr>
          <p:spPr bwMode="auto">
            <a:xfrm>
              <a:off x="3360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7" name="Text Box 111"/>
            <p:cNvSpPr txBox="1">
              <a:spLocks noChangeArrowheads="1"/>
            </p:cNvSpPr>
            <p:nvPr/>
          </p:nvSpPr>
          <p:spPr bwMode="auto">
            <a:xfrm>
              <a:off x="2928" y="3024"/>
              <a:ext cx="96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Most likely state sequence?</a:t>
              </a:r>
            </a:p>
          </p:txBody>
        </p:sp>
        <p:sp>
          <p:nvSpPr>
            <p:cNvPr id="1171568" name="Oval 112"/>
            <p:cNvSpPr>
              <a:spLocks noChangeArrowheads="1"/>
            </p:cNvSpPr>
            <p:nvPr/>
          </p:nvSpPr>
          <p:spPr bwMode="auto">
            <a:xfrm>
              <a:off x="3072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69" name="AutoShape 113"/>
            <p:cNvCxnSpPr>
              <a:cxnSpLocks noChangeShapeType="1"/>
              <a:stCxn id="1171568" idx="5"/>
              <a:endCxn id="1171568" idx="2"/>
            </p:cNvCxnSpPr>
            <p:nvPr/>
          </p:nvCxnSpPr>
          <p:spPr bwMode="auto">
            <a:xfrm rot="16200000" flipV="1">
              <a:off x="3096" y="372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0" name="AutoShape 114"/>
            <p:cNvCxnSpPr>
              <a:cxnSpLocks noChangeShapeType="1"/>
              <a:stCxn id="1171568" idx="0"/>
              <a:endCxn id="1171552" idx="4"/>
            </p:cNvCxnSpPr>
            <p:nvPr/>
          </p:nvCxnSpPr>
          <p:spPr bwMode="auto">
            <a:xfrm flipV="1">
              <a:off x="3120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1" name="AutoShape 115"/>
            <p:cNvCxnSpPr>
              <a:cxnSpLocks noChangeShapeType="1"/>
              <a:stCxn id="1171568" idx="1"/>
              <a:endCxn id="1171550" idx="5"/>
            </p:cNvCxnSpPr>
            <p:nvPr/>
          </p:nvCxnSpPr>
          <p:spPr bwMode="auto">
            <a:xfrm flipH="1" flipV="1">
              <a:off x="2722" y="3442"/>
              <a:ext cx="364" cy="2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171661" name="Group 205"/>
          <p:cNvGrpSpPr>
            <a:grpSpLocks/>
          </p:cNvGrpSpPr>
          <p:nvPr/>
        </p:nvGrpSpPr>
        <p:grpSpPr bwMode="auto">
          <a:xfrm>
            <a:off x="4953000" y="3900488"/>
            <a:ext cx="3736975" cy="2165350"/>
            <a:chOff x="3120" y="2457"/>
            <a:chExt cx="2354" cy="1364"/>
          </a:xfrm>
        </p:grpSpPr>
        <p:sp>
          <p:nvSpPr>
            <p:cNvPr id="1171601" name="Text Box 145"/>
            <p:cNvSpPr txBox="1">
              <a:spLocks noChangeArrowheads="1"/>
            </p:cNvSpPr>
            <p:nvPr/>
          </p:nvSpPr>
          <p:spPr bwMode="auto">
            <a:xfrm>
              <a:off x="3208" y="2457"/>
              <a:ext cx="1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Wrapper Induction</a:t>
              </a:r>
            </a:p>
          </p:txBody>
        </p:sp>
        <p:sp>
          <p:nvSpPr>
            <p:cNvPr id="1171602" name="Text Box 146"/>
            <p:cNvSpPr txBox="1">
              <a:spLocks noChangeArrowheads="1"/>
            </p:cNvSpPr>
            <p:nvPr/>
          </p:nvSpPr>
          <p:spPr bwMode="auto">
            <a:xfrm>
              <a:off x="3120" y="2736"/>
              <a:ext cx="23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&lt;b&gt;&lt;i&gt;</a:t>
              </a:r>
              <a:r>
                <a:rPr lang="en-US" sz="1200" b="1" i="1">
                  <a:solidFill>
                    <a:prstClr val="black"/>
                  </a:solidFill>
                  <a:latin typeface="Times New Roman" pitchFamily="-107" charset="0"/>
                </a:rPr>
                <a:t>Abraham Lincoln</a:t>
              </a: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&lt;/i&gt;&lt;/b&gt; was born in Kentucky.</a:t>
              </a:r>
            </a:p>
          </p:txBody>
        </p:sp>
        <p:sp>
          <p:nvSpPr>
            <p:cNvPr id="1171620" name="Text Box 164"/>
            <p:cNvSpPr txBox="1">
              <a:spLocks noChangeArrowheads="1"/>
            </p:cNvSpPr>
            <p:nvPr/>
          </p:nvSpPr>
          <p:spPr bwMode="auto">
            <a:xfrm>
              <a:off x="4032" y="3024"/>
              <a:ext cx="125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Learn and apply pattern for a website</a:t>
              </a:r>
            </a:p>
          </p:txBody>
        </p:sp>
        <p:sp>
          <p:nvSpPr>
            <p:cNvPr id="1171650" name="Oval 194"/>
            <p:cNvSpPr>
              <a:spLocks noChangeArrowheads="1"/>
            </p:cNvSpPr>
            <p:nvPr/>
          </p:nvSpPr>
          <p:spPr bwMode="auto">
            <a:xfrm>
              <a:off x="3936" y="345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1" name="Oval 195"/>
            <p:cNvSpPr>
              <a:spLocks noChangeArrowheads="1"/>
            </p:cNvSpPr>
            <p:nvPr/>
          </p:nvSpPr>
          <p:spPr bwMode="auto">
            <a:xfrm>
              <a:off x="3696" y="321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5" name="Oval 199"/>
            <p:cNvSpPr>
              <a:spLocks noChangeArrowheads="1"/>
            </p:cNvSpPr>
            <p:nvPr/>
          </p:nvSpPr>
          <p:spPr bwMode="auto">
            <a:xfrm>
              <a:off x="4176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6" name="Line 200"/>
            <p:cNvSpPr>
              <a:spLocks noChangeShapeType="1"/>
            </p:cNvSpPr>
            <p:nvPr/>
          </p:nvSpPr>
          <p:spPr bwMode="auto">
            <a:xfrm>
              <a:off x="3792" y="331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7" name="Line 201"/>
            <p:cNvSpPr>
              <a:spLocks noChangeShapeType="1"/>
            </p:cNvSpPr>
            <p:nvPr/>
          </p:nvSpPr>
          <p:spPr bwMode="auto">
            <a:xfrm>
              <a:off x="4032" y="355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8" name="Text Box 202"/>
            <p:cNvSpPr txBox="1">
              <a:spLocks noChangeArrowheads="1"/>
            </p:cNvSpPr>
            <p:nvPr/>
          </p:nvSpPr>
          <p:spPr bwMode="auto">
            <a:xfrm>
              <a:off x="3744" y="3168"/>
              <a:ext cx="2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&lt;b&gt;</a:t>
              </a:r>
            </a:p>
          </p:txBody>
        </p:sp>
        <p:sp>
          <p:nvSpPr>
            <p:cNvPr id="1171659" name="Text Box 203"/>
            <p:cNvSpPr txBox="1">
              <a:spLocks noChangeArrowheads="1"/>
            </p:cNvSpPr>
            <p:nvPr/>
          </p:nvSpPr>
          <p:spPr bwMode="auto">
            <a:xfrm>
              <a:off x="3985" y="3408"/>
              <a:ext cx="2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&lt;i&gt;</a:t>
              </a:r>
            </a:p>
          </p:txBody>
        </p:sp>
        <p:sp>
          <p:nvSpPr>
            <p:cNvPr id="1171660" name="Text Box 204"/>
            <p:cNvSpPr txBox="1">
              <a:spLocks noChangeArrowheads="1"/>
            </p:cNvSpPr>
            <p:nvPr/>
          </p:nvSpPr>
          <p:spPr bwMode="auto">
            <a:xfrm>
              <a:off x="4257" y="3648"/>
              <a:ext cx="70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PersonName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9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ADB-1D91-4252-9998-E232D8744EFF}" type="slidenum">
              <a:rPr lang="en-US" altLang="de-DE">
                <a:solidFill>
                  <a:srgbClr val="000000"/>
                </a:solidFill>
              </a:rPr>
              <a:pPr/>
              <a:t>40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Examples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2292350"/>
            <a:ext cx="8039100" cy="2673350"/>
          </a:xfrm>
        </p:spPr>
        <p:txBody>
          <a:bodyPr/>
          <a:lstStyle/>
          <a:p>
            <a:r>
              <a:rPr lang="en-GB" altLang="de-DE" sz="2800"/>
              <a:t>D({“</a:t>
            </a:r>
            <a:r>
              <a:rPr lang="en-GB" altLang="de-DE" sz="2800" i="1">
                <a:solidFill>
                  <a:schemeClr val="accent2"/>
                </a:solidFill>
              </a:rPr>
              <a:t>Dana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Pete</a:t>
            </a:r>
            <a:r>
              <a:rPr lang="en-GB" altLang="de-DE" sz="2800"/>
              <a:t>”}) 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Annie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 })=0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John</a:t>
            </a:r>
            <a:r>
              <a:rPr lang="en-GB" altLang="de-DE" sz="2800"/>
              <a:t>” })=1 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 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 })=?</a:t>
            </a:r>
            <a:endParaRPr lang="en-GB" altLang="de-DE"/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981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B56D-01C2-4644-BA31-63ADF9D54959}" type="slidenum">
              <a:rPr lang="en-US" altLang="de-DE">
                <a:solidFill>
                  <a:srgbClr val="000000"/>
                </a:solidFill>
              </a:rPr>
              <a:pPr/>
              <a:t>41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endParaRPr lang="en-GB" altLang="de-DE" sz="2800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 flipH="1" flipV="1">
            <a:off x="2011363" y="2490788"/>
            <a:ext cx="2573337" cy="1270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1203325" y="2413000"/>
            <a:ext cx="123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0.918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19" name="Group 59"/>
          <p:cNvGrpSpPr>
            <a:grpSpLocks/>
          </p:cNvGrpSpPr>
          <p:nvPr/>
        </p:nvGrpSpPr>
        <p:grpSpPr bwMode="auto">
          <a:xfrm>
            <a:off x="2090738" y="1333500"/>
            <a:ext cx="5076825" cy="973138"/>
            <a:chOff x="1392" y="1027"/>
            <a:chExt cx="3198" cy="613"/>
          </a:xfrm>
        </p:grpSpPr>
        <p:sp>
          <p:nvSpPr>
            <p:cNvPr id="169014" name="Rectangle 54"/>
            <p:cNvSpPr>
              <a:spLocks noChangeArrowheads="1"/>
            </p:cNvSpPr>
            <p:nvPr/>
          </p:nvSpPr>
          <p:spPr bwMode="auto">
            <a:xfrm>
              <a:off x="2024" y="1027"/>
              <a:ext cx="2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D({“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Sarah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Emily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 “</a:t>
              </a:r>
              <a:r>
                <a:rPr lang="en-GB" altLang="de-DE" sz="2000" i="1" smtClean="0">
                  <a:solidFill>
                    <a:srgbClr val="3366CC"/>
                  </a:solidFill>
                  <a:latin typeface="Times New Roman" pitchFamily="18" charset="0"/>
                </a:rPr>
                <a:t>Alex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 })=0.918</a:t>
              </a:r>
            </a:p>
          </p:txBody>
        </p:sp>
        <p:sp>
          <p:nvSpPr>
            <p:cNvPr id="169016" name="Line 56"/>
            <p:cNvSpPr>
              <a:spLocks noChangeShapeType="1"/>
            </p:cNvSpPr>
            <p:nvPr/>
          </p:nvSpPr>
          <p:spPr bwMode="auto">
            <a:xfrm flipH="1">
              <a:off x="1392" y="1224"/>
              <a:ext cx="67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32263" y="4568825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3713163" y="45942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42" name="Group 82"/>
          <p:cNvGrpSpPr>
            <a:grpSpLocks/>
          </p:cNvGrpSpPr>
          <p:nvPr/>
        </p:nvGrpSpPr>
        <p:grpSpPr bwMode="auto">
          <a:xfrm>
            <a:off x="1114425" y="1874838"/>
            <a:ext cx="5416550" cy="3917950"/>
            <a:chOff x="702" y="1181"/>
            <a:chExt cx="3412" cy="2468"/>
          </a:xfrm>
        </p:grpSpPr>
        <p:sp>
          <p:nvSpPr>
            <p:cNvPr id="168972" name="Text Box 12"/>
            <p:cNvSpPr txBox="1">
              <a:spLocks noChangeArrowheads="1"/>
            </p:cNvSpPr>
            <p:nvPr/>
          </p:nvSpPr>
          <p:spPr bwMode="auto">
            <a:xfrm>
              <a:off x="1244" y="3361"/>
              <a:ext cx="28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Proportion of positive examples, p</a:t>
              </a:r>
              <a:r>
                <a:rPr lang="en-GB" altLang="de-DE" sz="2400" baseline="-2500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1322" y="1181"/>
              <a:ext cx="0" cy="17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1322" y="2964"/>
              <a:ext cx="2715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3" name="Text Box 13"/>
            <p:cNvSpPr txBox="1">
              <a:spLocks noChangeArrowheads="1"/>
            </p:cNvSpPr>
            <p:nvPr/>
          </p:nvSpPr>
          <p:spPr bwMode="auto">
            <a:xfrm>
              <a:off x="1244" y="3084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8974" name="Text Box 14"/>
            <p:cNvSpPr txBox="1">
              <a:spLocks noChangeArrowheads="1"/>
            </p:cNvSpPr>
            <p:nvPr/>
          </p:nvSpPr>
          <p:spPr bwMode="auto">
            <a:xfrm>
              <a:off x="2438" y="3111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3580" y="3104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734" y="287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0" name="Line 20"/>
            <p:cNvSpPr>
              <a:spLocks noChangeShapeType="1"/>
            </p:cNvSpPr>
            <p:nvPr/>
          </p:nvSpPr>
          <p:spPr bwMode="auto">
            <a:xfrm>
              <a:off x="1262" y="2175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1" name="Line 21"/>
            <p:cNvSpPr>
              <a:spLocks noChangeShapeType="1"/>
            </p:cNvSpPr>
            <p:nvPr/>
          </p:nvSpPr>
          <p:spPr bwMode="auto">
            <a:xfrm>
              <a:off x="1263" y="1397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2" name="Text Box 22"/>
            <p:cNvSpPr txBox="1">
              <a:spLocks noChangeArrowheads="1"/>
            </p:cNvSpPr>
            <p:nvPr/>
          </p:nvSpPr>
          <p:spPr bwMode="auto">
            <a:xfrm rot="-5386834">
              <a:off x="259" y="2086"/>
              <a:ext cx="11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Disorder, D</a:t>
              </a:r>
            </a:p>
          </p:txBody>
        </p:sp>
        <p:sp>
          <p:nvSpPr>
            <p:cNvPr id="168983" name="Text Box 23"/>
            <p:cNvSpPr txBox="1">
              <a:spLocks noChangeArrowheads="1"/>
            </p:cNvSpPr>
            <p:nvPr/>
          </p:nvSpPr>
          <p:spPr bwMode="auto">
            <a:xfrm>
              <a:off x="908" y="1246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84" name="Text Box 24"/>
            <p:cNvSpPr txBox="1">
              <a:spLocks noChangeArrowheads="1"/>
            </p:cNvSpPr>
            <p:nvPr/>
          </p:nvSpPr>
          <p:spPr bwMode="auto">
            <a:xfrm>
              <a:off x="929" y="2760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9024" name="Line 64"/>
            <p:cNvSpPr>
              <a:spLocks noChangeShapeType="1"/>
            </p:cNvSpPr>
            <p:nvPr/>
          </p:nvSpPr>
          <p:spPr bwMode="auto">
            <a:xfrm>
              <a:off x="2067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5" name="Line 65"/>
            <p:cNvSpPr>
              <a:spLocks noChangeShapeType="1"/>
            </p:cNvSpPr>
            <p:nvPr/>
          </p:nvSpPr>
          <p:spPr bwMode="auto">
            <a:xfrm>
              <a:off x="1811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6" name="Line 66"/>
            <p:cNvSpPr>
              <a:spLocks noChangeShapeType="1"/>
            </p:cNvSpPr>
            <p:nvPr/>
          </p:nvSpPr>
          <p:spPr bwMode="auto">
            <a:xfrm>
              <a:off x="1555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8" name="Freeform 78"/>
            <p:cNvSpPr>
              <a:spLocks/>
            </p:cNvSpPr>
            <p:nvPr/>
          </p:nvSpPr>
          <p:spPr bwMode="auto">
            <a:xfrm>
              <a:off x="1312" y="1424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9" name="Freeform 79"/>
            <p:cNvSpPr>
              <a:spLocks/>
            </p:cNvSpPr>
            <p:nvPr/>
          </p:nvSpPr>
          <p:spPr bwMode="auto">
            <a:xfrm flipH="1">
              <a:off x="2528" y="1432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045" name="Text Box 85"/>
          <p:cNvSpPr txBox="1">
            <a:spLocks noChangeArrowheads="1"/>
          </p:cNvSpPr>
          <p:nvPr/>
        </p:nvSpPr>
        <p:spPr bwMode="auto">
          <a:xfrm>
            <a:off x="4441825" y="4959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0.67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46" name="Line 86"/>
          <p:cNvSpPr>
            <a:spLocks noChangeShapeType="1"/>
          </p:cNvSpPr>
          <p:nvPr/>
        </p:nvSpPr>
        <p:spPr bwMode="auto">
          <a:xfrm>
            <a:off x="4635500" y="2501900"/>
            <a:ext cx="0" cy="22161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609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9" grpId="0" animBg="1"/>
      <p:bldP spid="169010" grpId="0" autoUpdateAnimBg="0"/>
      <p:bldP spid="169045" grpId="0" autoUpdateAnimBg="0"/>
      <p:bldP spid="1690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B60-430F-4A50-8FF7-B0856A4ED661}" type="slidenum">
              <a:rPr lang="en-US" altLang="de-DE">
                <a:solidFill>
                  <a:srgbClr val="000000"/>
                </a:solidFill>
              </a:rPr>
              <a:pPr/>
              <a:t>42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Definition of Disorder</a:t>
            </a:r>
          </a:p>
        </p:txBody>
      </p:sp>
      <p:sp>
        <p:nvSpPr>
          <p:cNvPr id="176165" name="Rectangle 106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76166" name="Object 1062"/>
          <p:cNvGraphicFramePr>
            <a:graphicFrameLocks noChangeAspect="1"/>
          </p:cNvGraphicFramePr>
          <p:nvPr/>
        </p:nvGraphicFramePr>
        <p:xfrm>
          <a:off x="1560513" y="3019425"/>
          <a:ext cx="650398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name="Equation" r:id="rId4" imgW="3136680" imgH="393480" progId="Equation.3">
                  <p:embed/>
                </p:oleObj>
              </mc:Choice>
              <mc:Fallback>
                <p:oleObj name="Equation" r:id="rId4" imgW="313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19425"/>
                        <a:ext cx="650398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7" name="Text Box 1063"/>
          <p:cNvSpPr txBox="1">
            <a:spLocks noChangeArrowheads="1"/>
          </p:cNvSpPr>
          <p:nvPr/>
        </p:nvSpPr>
        <p:spPr bwMode="auto">
          <a:xfrm>
            <a:off x="1320800" y="1778000"/>
            <a:ext cx="7150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400" b="1" smtClean="0">
                <a:solidFill>
                  <a:srgbClr val="FF6600"/>
                </a:solidFill>
                <a:latin typeface="Times New Roman" pitchFamily="18" charset="0"/>
              </a:rPr>
              <a:t>Entropy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measures the disorder of a set S containing a total of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examples of which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altLang="de-DE" sz="24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are positive and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are negative and it is given by</a:t>
            </a:r>
          </a:p>
        </p:txBody>
      </p:sp>
      <p:graphicFrame>
        <p:nvGraphicFramePr>
          <p:cNvPr id="176168" name="Object 1064"/>
          <p:cNvGraphicFramePr>
            <a:graphicFrameLocks noChangeAspect="1"/>
          </p:cNvGraphicFramePr>
          <p:nvPr/>
        </p:nvGraphicFramePr>
        <p:xfrm>
          <a:off x="2308225" y="3906838"/>
          <a:ext cx="30591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Equation" r:id="rId6" imgW="1295280" imgH="457200" progId="Equation.3">
                  <p:embed/>
                </p:oleObj>
              </mc:Choice>
              <mc:Fallback>
                <p:oleObj name="Equation" r:id="rId6" imgW="1295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906838"/>
                        <a:ext cx="30591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9" name="Text Box 1065"/>
          <p:cNvSpPr txBox="1">
            <a:spLocks noChangeArrowheads="1"/>
          </p:cNvSpPr>
          <p:nvPr/>
        </p:nvSpPr>
        <p:spPr bwMode="auto">
          <a:xfrm>
            <a:off x="1144588" y="3862388"/>
            <a:ext cx="715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</p:txBody>
      </p:sp>
      <p:sp>
        <p:nvSpPr>
          <p:cNvPr id="176170" name="Text Box 1066"/>
          <p:cNvSpPr txBox="1">
            <a:spLocks noChangeArrowheads="1"/>
          </p:cNvSpPr>
          <p:nvPr/>
        </p:nvSpPr>
        <p:spPr bwMode="auto">
          <a:xfrm>
            <a:off x="1393825" y="5124450"/>
            <a:ext cx="6691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Check it!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	D(0,1) = ?	D(1,0)=?	D(0.5,0.5)=?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30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8E89-0036-4446-8F02-E063510FAA62}" type="slidenum">
              <a:rPr lang="en-US" altLang="de-DE">
                <a:solidFill>
                  <a:srgbClr val="000000"/>
                </a:solidFill>
              </a:rPr>
              <a:pPr/>
              <a:t>43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Back to the beach </a:t>
            </a:r>
            <a:r>
              <a:rPr lang="en-GB" altLang="de-DE" sz="2000"/>
              <a:t>(or the disorder of sunbathers)!</a:t>
            </a:r>
          </a:p>
        </p:txBody>
      </p:sp>
      <p:sp>
        <p:nvSpPr>
          <p:cNvPr id="196615" name="Rectangle 103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96616" name="Object 1032"/>
          <p:cNvGraphicFramePr>
            <a:graphicFrameLocks noChangeAspect="1"/>
          </p:cNvGraphicFramePr>
          <p:nvPr/>
        </p:nvGraphicFramePr>
        <p:xfrm>
          <a:off x="2514600" y="2825750"/>
          <a:ext cx="4318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Equation" r:id="rId4" imgW="4317840" imgH="825480" progId="Equation.3">
                  <p:embed/>
                </p:oleObj>
              </mc:Choice>
              <mc:Fallback>
                <p:oleObj name="Equation" r:id="rId4" imgW="431784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5750"/>
                        <a:ext cx="4318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1033"/>
          <p:cNvSpPr>
            <a:spLocks noChangeArrowheads="1"/>
          </p:cNvSpPr>
          <p:nvPr/>
        </p:nvSpPr>
        <p:spPr bwMode="auto">
          <a:xfrm>
            <a:off x="1219200" y="1868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3366"/>
                </a:solidFill>
              </a:rPr>
              <a:t>D({ “</a:t>
            </a:r>
            <a:r>
              <a:rPr lang="en-GB" altLang="de-DE" sz="2000" smtClean="0">
                <a:solidFill>
                  <a:srgbClr val="FF6600"/>
                </a:solidFill>
              </a:rPr>
              <a:t>Sarah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Dana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Alex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smtClean="0">
                <a:solidFill>
                  <a:srgbClr val="FF6600"/>
                </a:solidFill>
              </a:rPr>
              <a:t>Annie</a:t>
            </a:r>
            <a:r>
              <a:rPr lang="en-GB" altLang="de-DE" sz="2000" smtClean="0">
                <a:solidFill>
                  <a:srgbClr val="003366"/>
                </a:solidFill>
              </a:rPr>
              <a:t>”, “</a:t>
            </a:r>
            <a:r>
              <a:rPr lang="en-GB" altLang="de-DE" sz="2000" smtClean="0">
                <a:solidFill>
                  <a:srgbClr val="FF6600"/>
                </a:solidFill>
              </a:rPr>
              <a:t>Emily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Pete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John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Katie</a:t>
            </a:r>
            <a:r>
              <a:rPr lang="en-GB" altLang="de-DE" sz="2000" smtClean="0">
                <a:solidFill>
                  <a:srgbClr val="003366"/>
                </a:solidFill>
              </a:rPr>
              <a:t>”})</a:t>
            </a:r>
            <a:endParaRPr lang="en-GB" altLang="de-DE" sz="2400" smtClean="0">
              <a:solidFill>
                <a:srgbClr val="003366"/>
              </a:solidFill>
            </a:endParaRPr>
          </a:p>
        </p:txBody>
      </p:sp>
      <p:graphicFrame>
        <p:nvGraphicFramePr>
          <p:cNvPr id="196619" name="Object 1035"/>
          <p:cNvGraphicFramePr>
            <a:graphicFrameLocks noChangeAspect="1"/>
          </p:cNvGraphicFramePr>
          <p:nvPr/>
        </p:nvGraphicFramePr>
        <p:xfrm>
          <a:off x="3814763" y="4391025"/>
          <a:ext cx="110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Equation" r:id="rId6" imgW="1104840" imgH="317160" progId="Equation.3">
                  <p:embed/>
                </p:oleObj>
              </mc:Choice>
              <mc:Fallback>
                <p:oleObj name="Equation" r:id="rId6" imgW="11048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4391025"/>
                        <a:ext cx="110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8730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67CB-B923-4A91-923E-3264EBF4043B}" type="slidenum">
              <a:rPr lang="en-US" altLang="de-DE">
                <a:solidFill>
                  <a:srgbClr val="000000"/>
                </a:solidFill>
              </a:rPr>
              <a:pPr/>
              <a:t>44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802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58875" y="974725"/>
            <a:ext cx="7772400" cy="914400"/>
          </a:xfrm>
        </p:spPr>
        <p:txBody>
          <a:bodyPr/>
          <a:lstStyle/>
          <a:p>
            <a:r>
              <a:rPr lang="en-GB" altLang="de-DE"/>
              <a:t>Some more useful properties of the Entropy</a:t>
            </a:r>
          </a:p>
        </p:txBody>
      </p:sp>
      <p:sp>
        <p:nvSpPr>
          <p:cNvPr id="180231" name="Rectangle 2055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80238" name="Object 2062"/>
          <p:cNvGraphicFramePr>
            <a:graphicFrameLocks noChangeAspect="1"/>
          </p:cNvGraphicFramePr>
          <p:nvPr/>
        </p:nvGraphicFramePr>
        <p:xfrm>
          <a:off x="1836738" y="3100388"/>
          <a:ext cx="25781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8" name="Equation" r:id="rId4" imgW="2577960" imgH="393480" progId="Equation.3">
                  <p:embed/>
                </p:oleObj>
              </mc:Choice>
              <mc:Fallback>
                <p:oleObj name="Equation" r:id="rId4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3100388"/>
                        <a:ext cx="25781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3" name="Object 2067"/>
          <p:cNvGraphicFramePr>
            <a:graphicFrameLocks noChangeAspect="1"/>
          </p:cNvGraphicFramePr>
          <p:nvPr/>
        </p:nvGraphicFramePr>
        <p:xfrm>
          <a:off x="1868488" y="3817938"/>
          <a:ext cx="16383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" name="Equation" r:id="rId6" imgW="1638000" imgH="393480" progId="Equation.3">
                  <p:embed/>
                </p:oleObj>
              </mc:Choice>
              <mc:Fallback>
                <p:oleObj name="Equation" r:id="rId6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817938"/>
                        <a:ext cx="16383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4" name="Object 2068"/>
          <p:cNvGraphicFramePr>
            <a:graphicFrameLocks noChangeAspect="1"/>
          </p:cNvGraphicFramePr>
          <p:nvPr/>
        </p:nvGraphicFramePr>
        <p:xfrm>
          <a:off x="1858963" y="4579938"/>
          <a:ext cx="1882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579938"/>
                        <a:ext cx="1882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647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2993-4CD0-460E-9CDD-D868990BD24B}" type="slidenum">
              <a:rPr lang="en-US" altLang="de-DE">
                <a:solidFill>
                  <a:srgbClr val="000000"/>
                </a:solidFill>
              </a:rPr>
              <a:pPr/>
              <a:t>45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de-DE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So: We can measure the disorder </a:t>
            </a:r>
            <a:r>
              <a:rPr lang="en-GB" altLang="de-DE">
                <a:sym typeface="Wingdings" pitchFamily="2" charset="2"/>
              </a:rPr>
              <a:t></a:t>
            </a:r>
          </a:p>
          <a:p>
            <a:r>
              <a:rPr lang="en-GB" altLang="de-DE">
                <a:sym typeface="Wingdings" pitchFamily="2" charset="2"/>
              </a:rPr>
              <a:t>What’s left: </a:t>
            </a:r>
          </a:p>
          <a:p>
            <a:pPr lvl="1"/>
            <a:r>
              <a:rPr lang="en-GB" altLang="de-DE">
                <a:sym typeface="Wingdings" pitchFamily="2" charset="2"/>
              </a:rPr>
              <a:t>We want to measure how much by knowing the value of a particular attribute the disorder of a set would reduce.</a:t>
            </a:r>
          </a:p>
          <a:p>
            <a:pPr>
              <a:buFont typeface="Monotype Sorts" pitchFamily="2" charset="2"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559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878A-368E-4227-B269-82C5F279C84C}" type="slidenum">
              <a:rPr lang="en-US" altLang="de-DE">
                <a:solidFill>
                  <a:srgbClr val="000000"/>
                </a:solidFill>
              </a:rPr>
              <a:pPr/>
              <a:t>46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168400"/>
            <a:ext cx="7772400" cy="4114800"/>
          </a:xfrm>
        </p:spPr>
        <p:txBody>
          <a:bodyPr/>
          <a:lstStyle/>
          <a:p>
            <a:r>
              <a:rPr lang="en-GB" altLang="de-DE"/>
              <a:t>The </a:t>
            </a:r>
            <a:r>
              <a:rPr lang="en-GB" altLang="de-DE">
                <a:solidFill>
                  <a:srgbClr val="FF6600"/>
                </a:solidFill>
              </a:rPr>
              <a:t>Information Gain</a:t>
            </a:r>
            <a:r>
              <a:rPr lang="en-GB" altLang="de-DE"/>
              <a:t> measures the expected reduction in entropy due to splitting on an attribute A</a:t>
            </a:r>
          </a:p>
          <a:p>
            <a:pPr>
              <a:buFont typeface="Monotype Sorts" pitchFamily="2" charset="2"/>
              <a:buNone/>
            </a:pPr>
            <a:endParaRPr lang="en-GB" altLang="de-DE">
              <a:solidFill>
                <a:srgbClr val="FF6600"/>
              </a:solidFill>
            </a:endParaRPr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1331913" y="2536825"/>
          <a:ext cx="712946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Equation" r:id="rId3" imgW="3225600" imgH="622080" progId="Equation.3">
                  <p:embed/>
                </p:oleObj>
              </mc:Choice>
              <mc:Fallback>
                <p:oleObj name="Equation" r:id="rId3" imgW="322560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36825"/>
                        <a:ext cx="712946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4613275" y="3925888"/>
            <a:ext cx="410686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800" smtClean="0">
                <a:solidFill>
                  <a:srgbClr val="3366CC"/>
                </a:solidFill>
                <a:latin typeface="Times New Roman" pitchFamily="18" charset="0"/>
              </a:rPr>
              <a:t>average disorder</a:t>
            </a: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 is just the weighted sum of the disorders in the branches (subsets) created by the values of A.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1465263" y="4673600"/>
            <a:ext cx="2889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 want: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large Gain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de-DE" sz="2400" smtClean="0">
                <a:solidFill>
                  <a:srgbClr val="000000"/>
                </a:solidFill>
                <a:latin typeface="Times New Roman" pitchFamily="18" charset="0"/>
              </a:rPr>
              <a:t>same as: small avg disorder created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710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  <p:bldP spid="24576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59C-D442-4CAD-8778-D048B1A23325}" type="slidenum">
              <a:rPr lang="en-US" altLang="de-DE">
                <a:solidFill>
                  <a:srgbClr val="000000"/>
                </a:solidFill>
              </a:rPr>
              <a:pPr/>
              <a:t>47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Back to the beach: calculate the Average Disorder associated with Hair Colour</a:t>
            </a:r>
            <a:r>
              <a:rPr lang="en-GB" altLang="de-DE"/>
              <a:t> </a:t>
            </a:r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 flipH="1">
            <a:off x="2667000" y="2971800"/>
            <a:ext cx="1600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4800600" y="2971800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5334000" y="2971800"/>
            <a:ext cx="1492250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5222" name="Object 6"/>
          <p:cNvGraphicFramePr>
            <a:graphicFrameLocks noChangeAspect="1"/>
          </p:cNvGraphicFramePr>
          <p:nvPr/>
        </p:nvGraphicFramePr>
        <p:xfrm>
          <a:off x="1349375" y="3714750"/>
          <a:ext cx="21605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6" name="Equation" r:id="rId4" imgW="2793960" imgH="952200" progId="Equation.3">
                  <p:embed/>
                </p:oleObj>
              </mc:Choice>
              <mc:Fallback>
                <p:oleObj name="Equation" r:id="rId4" imgW="27939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3714750"/>
                        <a:ext cx="21605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048125" y="3765550"/>
          <a:ext cx="1562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Equation" r:id="rId6" imgW="2019240" imgH="952200" progId="Equation.3">
                  <p:embed/>
                </p:oleObj>
              </mc:Choice>
              <mc:Fallback>
                <p:oleObj name="Equation" r:id="rId6" imgW="20192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765550"/>
                        <a:ext cx="1562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4" name="Object 8"/>
          <p:cNvGraphicFramePr>
            <a:graphicFrameLocks noChangeAspect="1"/>
          </p:cNvGraphicFramePr>
          <p:nvPr/>
        </p:nvGraphicFramePr>
        <p:xfrm>
          <a:off x="6170613" y="3778250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Equation" r:id="rId8" imgW="2705040" imgH="952200" progId="Equation.3">
                  <p:embed/>
                </p:oleObj>
              </mc:Choice>
              <mc:Fallback>
                <p:oleObj name="Equation" r:id="rId8" imgW="27050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3778250"/>
                        <a:ext cx="20923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173163" y="45577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4327525" y="46243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318250" y="4721225"/>
            <a:ext cx="93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 Pete John </a:t>
            </a:r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>
            <a:off x="4800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4343400" y="3200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917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3755-63A2-4B10-90AA-057A874A6D98}" type="slidenum">
              <a:rPr lang="en-US" altLang="de-DE">
                <a:solidFill>
                  <a:srgbClr val="000000"/>
                </a:solidFill>
              </a:rPr>
              <a:pPr/>
              <a:t>48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200"/>
              <a:t>…Calculating the Disorder of the “blondes”</a:t>
            </a:r>
          </a:p>
        </p:txBody>
      </p:sp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1328738" y="3952875"/>
          <a:ext cx="58769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4" imgW="2209680" imgH="469800" progId="Equation.3">
                  <p:embed/>
                </p:oleObj>
              </mc:Choice>
              <mc:Fallback>
                <p:oleObj name="Equation" r:id="rId4" imgW="2209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952875"/>
                        <a:ext cx="58769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91" name="Rectangle 27"/>
          <p:cNvSpPr>
            <a:spLocks noChangeArrowheads="1"/>
          </p:cNvSpPr>
          <p:nvPr/>
        </p:nvSpPr>
        <p:spPr bwMode="auto">
          <a:xfrm>
            <a:off x="1123950" y="1951038"/>
            <a:ext cx="77724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The first term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z="2400" smtClean="0">
                <a:solidFill>
                  <a:srgbClr val="000000"/>
                </a:solidFill>
              </a:rPr>
              <a:t>D(S</a:t>
            </a:r>
            <a:r>
              <a:rPr lang="en-GB" altLang="de-DE" sz="2400" baseline="-25000" smtClean="0">
                <a:solidFill>
                  <a:srgbClr val="000000"/>
                </a:solidFill>
              </a:rPr>
              <a:t>blonde</a:t>
            </a:r>
            <a:r>
              <a:rPr lang="en-GB" altLang="de-DE" sz="2400" smtClean="0">
                <a:solidFill>
                  <a:srgbClr val="000000"/>
                </a:solidFill>
              </a:rPr>
              <a:t>)=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D({ “</a:t>
            </a:r>
            <a:r>
              <a:rPr lang="en-GB" altLang="de-DE" sz="2400" smtClean="0">
                <a:solidFill>
                  <a:srgbClr val="FF6600"/>
                </a:solidFill>
              </a:rPr>
              <a:t>Sarah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smtClean="0">
                <a:solidFill>
                  <a:srgbClr val="FF6600"/>
                </a:solidFill>
              </a:rPr>
              <a:t>Annie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Dana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Katie</a:t>
            </a:r>
            <a:r>
              <a:rPr lang="en-GB" altLang="de-DE" sz="2400" smtClean="0">
                <a:solidFill>
                  <a:srgbClr val="000000"/>
                </a:solidFill>
              </a:rPr>
              <a:t>”}) = D(2,2)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=1</a:t>
            </a:r>
            <a:br>
              <a:rPr lang="en-GB" altLang="de-DE" sz="2400" smtClean="0">
                <a:solidFill>
                  <a:srgbClr val="000000"/>
                </a:solidFill>
              </a:rPr>
            </a:br>
            <a:endParaRPr lang="en-GB" altLang="de-DE" smtClean="0">
              <a:solidFill>
                <a:srgbClr val="000000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4608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8849-16BF-4334-B118-C008FF89D026}" type="slidenum">
              <a:rPr lang="en-US" altLang="de-DE">
                <a:solidFill>
                  <a:srgbClr val="000000"/>
                </a:solidFill>
              </a:rPr>
              <a:pPr/>
              <a:t>49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…Calculating the disorder of the others</a:t>
            </a: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155700" y="1739900"/>
            <a:ext cx="7772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 second and third terms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red</a:t>
            </a:r>
            <a:r>
              <a:rPr lang="en-GB" altLang="de-DE" smtClean="0">
                <a:solidFill>
                  <a:srgbClr val="000000"/>
                </a:solidFill>
              </a:rPr>
              <a:t>={“</a:t>
            </a:r>
            <a:r>
              <a:rPr lang="en-GB" altLang="de-DE" smtClean="0">
                <a:solidFill>
                  <a:srgbClr val="FF6600"/>
                </a:solidFill>
              </a:rPr>
              <a:t>Emily</a:t>
            </a:r>
            <a:r>
              <a:rPr lang="en-GB" altLang="de-DE" smtClean="0">
                <a:solidFill>
                  <a:srgbClr val="000000"/>
                </a:solidFill>
              </a:rPr>
              <a:t>”} 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brown</a:t>
            </a:r>
            <a:r>
              <a:rPr lang="en-GB" altLang="de-DE" smtClean="0">
                <a:solidFill>
                  <a:srgbClr val="000000"/>
                </a:solidFill>
              </a:rPr>
              <a:t>={ “</a:t>
            </a:r>
            <a:r>
              <a:rPr lang="en-GB" altLang="de-DE" i="1" smtClean="0">
                <a:solidFill>
                  <a:srgbClr val="3366CC"/>
                </a:solidFill>
              </a:rPr>
              <a:t>Alex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Pete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John</a:t>
            </a:r>
            <a:r>
              <a:rPr lang="en-GB" altLang="de-DE" smtClean="0">
                <a:solidFill>
                  <a:srgbClr val="000000"/>
                </a:solidFill>
              </a:rPr>
              <a:t>”}.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These are both 0 because within each set all the examples have the same class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So the avg disorder created when splitting on ‘hair colour’ is 0.5+0+0=0.5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42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939011" name="Text Box 1027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939012" name="Text Box 1028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939014" name="AutoShape 1030"/>
          <p:cNvSpPr>
            <a:spLocks/>
          </p:cNvSpPr>
          <p:nvPr/>
        </p:nvSpPr>
        <p:spPr bwMode="auto">
          <a:xfrm rot="-5400000">
            <a:off x="2906712" y="1611313"/>
            <a:ext cx="206375" cy="533400"/>
          </a:xfrm>
          <a:prstGeom prst="leftBrace">
            <a:avLst>
              <a:gd name="adj1" fmla="val 21538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939017" name="Picture 1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2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92FD-738D-4993-B773-B461DCE5286E}" type="slidenum">
              <a:rPr lang="en-US" altLang="de-DE">
                <a:solidFill>
                  <a:srgbClr val="000000"/>
                </a:solidFill>
              </a:rPr>
              <a:pPr/>
              <a:t>50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Which decision variable minimises the disorder?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23963" y="1881188"/>
            <a:ext cx="7189787" cy="294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de-DE" sz="2800"/>
              <a:t>Test		Disorder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Hair		0.5 – this what we just computed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height	0.69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weight	0.94      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lotion	         0.61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1276350" y="5049838"/>
            <a:ext cx="72850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Which decision variable maximises the Info Gain then?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Remember it’s the one which minimises the </a:t>
            </a:r>
            <a:r>
              <a:rPr lang="en-GB" altLang="de-DE" sz="2400" dirty="0" err="1" smtClean="0">
                <a:solidFill>
                  <a:srgbClr val="000000"/>
                </a:solidFill>
                <a:latin typeface="Times New Roman" pitchFamily="18" charset="0"/>
              </a:rPr>
              <a:t>avg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 disorder (see slide 46 for memory refreshing). </a:t>
            </a:r>
            <a:endParaRPr lang="en-US" alt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7" name="AutoShape 11"/>
          <p:cNvSpPr>
            <a:spLocks/>
          </p:cNvSpPr>
          <p:nvPr/>
        </p:nvSpPr>
        <p:spPr bwMode="auto">
          <a:xfrm>
            <a:off x="3962400" y="3033713"/>
            <a:ext cx="144463" cy="1377950"/>
          </a:xfrm>
          <a:prstGeom prst="rightBrace">
            <a:avLst>
              <a:gd name="adj1" fmla="val 794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4181475" y="3251200"/>
            <a:ext cx="4094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0000"/>
              <a:buFont typeface="Monotype Sorts" pitchFamily="2" charset="2"/>
              <a:buNone/>
            </a:pPr>
            <a:r>
              <a:rPr kumimoji="1" lang="en-GB" altLang="de-DE" sz="2400" smtClean="0">
                <a:solidFill>
                  <a:srgbClr val="000000"/>
                </a:solidFill>
              </a:rPr>
              <a:t>these are the avg disorders of the other attributes, computed in the same way</a:t>
            </a:r>
            <a:endParaRPr lang="en-US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69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4141-0884-4C4E-A288-B51C8B38DF90}" type="slidenum">
              <a:rPr lang="en-US" altLang="de-DE">
                <a:solidFill>
                  <a:srgbClr val="000000"/>
                </a:solidFill>
              </a:rPr>
              <a:pPr/>
              <a:t>51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267575" cy="1233487"/>
          </a:xfrm>
        </p:spPr>
        <p:txBody>
          <a:bodyPr/>
          <a:lstStyle/>
          <a:p>
            <a:r>
              <a:rPr lang="en-GB" altLang="de-DE"/>
              <a:t>So what is the best decision tree?</a:t>
            </a:r>
          </a:p>
        </p:txBody>
      </p:sp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965325" y="3562350"/>
            <a:ext cx="1687513" cy="857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>
            <a:off x="4964113" y="22018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981575" y="2046288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>
            <a:off x="2774950" y="2900363"/>
            <a:ext cx="1522413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>
            <a:off x="4992688" y="3049588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6897688" y="34766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52663" y="45069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7277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743200" y="2895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45720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831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 autoUpdateAnimBg="0"/>
      <p:bldP spid="26727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Contingency tables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Census data set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Information gain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Good/bad gasoline usage = "miles per gallon"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66758" y="4821719"/>
            <a:ext cx="102694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FF0000"/>
                </a:solidFill>
              </a:rPr>
              <a:t>Predict good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17453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174533" name="AutoShape 5"/>
          <p:cNvSpPr>
            <a:spLocks/>
          </p:cNvSpPr>
          <p:nvPr/>
        </p:nvSpPr>
        <p:spPr bwMode="auto">
          <a:xfrm rot="-5400000">
            <a:off x="3478212" y="1039813"/>
            <a:ext cx="206375" cy="1676400"/>
          </a:xfrm>
          <a:prstGeom prst="leftBrace">
            <a:avLst>
              <a:gd name="adj1" fmla="val 67692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1745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11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6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5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6836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6837" name="AutoShape 2053"/>
          <p:cNvSpPr>
            <a:spLocks/>
          </p:cNvSpPr>
          <p:nvPr/>
        </p:nvSpPr>
        <p:spPr bwMode="auto">
          <a:xfrm rot="-5400000">
            <a:off x="3706812" y="811213"/>
            <a:ext cx="206375" cy="2133600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6839" name="Picture 20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6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How do I know I am overfitting?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The best way is to have a held-out "development" test set to measure generalization performance on</a:t>
            </a:r>
          </a:p>
          <a:p>
            <a:pPr lvl="1"/>
            <a:r>
              <a:rPr lang="de-DE" dirty="0" smtClean="0"/>
              <a:t>This should be held separate from the final test set</a:t>
            </a:r>
          </a:p>
          <a:p>
            <a:r>
              <a:rPr lang="de-DE" dirty="0" smtClean="0"/>
              <a:t>An interesting empirical fact about decision trees, is that larger trees tend to overfit more, so trying to create small trees is a good idea</a:t>
            </a:r>
          </a:p>
          <a:p>
            <a:pPr lvl="1"/>
            <a:r>
              <a:rPr lang="de-DE" dirty="0" smtClean="0"/>
              <a:t>It is easy to see that very small trees can't overfit </a:t>
            </a:r>
          </a:p>
          <a:p>
            <a:pPr lvl="1"/>
            <a:r>
              <a:rPr lang="de-DE" dirty="0" smtClean="0"/>
              <a:t>for instance, always choosing majority class is a very small tree</a:t>
            </a:r>
          </a:p>
          <a:p>
            <a:r>
              <a:rPr lang="de-DE" dirty="0" smtClean="0"/>
              <a:t>People often talk about the depth of the tree (distance of the longest path from root to leaf) because of this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5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9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7860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7861" name="AutoShape 2053"/>
          <p:cNvSpPr>
            <a:spLocks/>
          </p:cNvSpPr>
          <p:nvPr/>
        </p:nvSpPr>
        <p:spPr bwMode="auto">
          <a:xfrm rot="-5400000">
            <a:off x="3821112" y="1360488"/>
            <a:ext cx="206375" cy="1143000"/>
          </a:xfrm>
          <a:prstGeom prst="leftBrace">
            <a:avLst>
              <a:gd name="adj1" fmla="val 4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7862" name="Picture 2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32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on pruning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64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/>
              <a:t>Another way to prune is to work with a special pruning set, which is separate from the data used to grow the tree</a:t>
            </a:r>
          </a:p>
          <a:p>
            <a:r>
              <a:rPr lang="de-DE" dirty="0" smtClean="0"/>
              <a:t>This algorithm is called </a:t>
            </a:r>
            <a:r>
              <a:rPr lang="de-DE" b="1" dirty="0" smtClean="0"/>
              <a:t>Reduced Error Pruning</a:t>
            </a:r>
            <a:r>
              <a:rPr lang="de-DE" dirty="0" smtClean="0"/>
              <a:t>, and it is due to Quinlan</a:t>
            </a:r>
          </a:p>
          <a:p>
            <a:pPr lvl="1"/>
            <a:r>
              <a:rPr lang="de-DE" dirty="0" smtClean="0"/>
              <a:t>First grow the tree completely (as we did in our example)</a:t>
            </a:r>
          </a:p>
          <a:p>
            <a:pPr lvl="1"/>
            <a:r>
              <a:rPr lang="de-DE" dirty="0" smtClean="0"/>
              <a:t>Then, starting with each split at the bottom, classify the pruning set, compare:</a:t>
            </a:r>
          </a:p>
          <a:p>
            <a:pPr lvl="2"/>
            <a:r>
              <a:rPr lang="de-DE" dirty="0" smtClean="0"/>
              <a:t>1) the accuracy of your current tree</a:t>
            </a:r>
          </a:p>
          <a:p>
            <a:pPr lvl="2"/>
            <a:r>
              <a:rPr lang="de-DE" dirty="0" smtClean="0"/>
              <a:t>2) the accuracy of your current tree with this split removed (i.e., with the decision being the majority class before the split)</a:t>
            </a:r>
          </a:p>
          <a:p>
            <a:pPr lvl="2"/>
            <a:r>
              <a:rPr lang="de-DE" dirty="0" smtClean="0"/>
              <a:t>If (2) wins, then remove the split</a:t>
            </a:r>
            <a:endParaRPr lang="de-DE" dirty="0"/>
          </a:p>
          <a:p>
            <a:pPr lvl="1"/>
            <a:r>
              <a:rPr lang="de-DE" dirty="0" smtClean="0"/>
              <a:t>Then move on to examine each node in the tree in turn, applying the same test</a:t>
            </a:r>
          </a:p>
          <a:p>
            <a:r>
              <a:rPr lang="de-DE" dirty="0" smtClean="0"/>
              <a:t>This approach is very easy to understand, and can also be efficiently applied</a:t>
            </a:r>
          </a:p>
          <a:p>
            <a:r>
              <a:rPr lang="de-DE" dirty="0" smtClean="0"/>
              <a:t>Big disadvantage: must separate data into data for growing tree, and data used to control pruning</a:t>
            </a:r>
          </a:p>
          <a:p>
            <a:r>
              <a:rPr lang="de-DE" dirty="0" smtClean="0"/>
              <a:t>See Esposito et al. 1997 for an influential study of pruning techniques for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34164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smtClean="0"/>
              <a:t>How to deal with </a:t>
            </a:r>
            <a:r>
              <a:rPr lang="de-DE" b="1" dirty="0" smtClean="0"/>
              <a:t>real-valued inputs</a:t>
            </a:r>
          </a:p>
          <a:p>
            <a:pPr lvl="1"/>
            <a:r>
              <a:rPr lang="de-DE" dirty="0" smtClean="0"/>
              <a:t>Either: discretize these into buckets before building a decision tree </a:t>
            </a:r>
          </a:p>
          <a:p>
            <a:pPr lvl="2"/>
            <a:r>
              <a:rPr lang="de-DE" dirty="0" smtClean="0"/>
              <a:t>As was done on the gasoline usage data set we just saw</a:t>
            </a:r>
          </a:p>
          <a:p>
            <a:pPr lvl="1"/>
            <a:r>
              <a:rPr lang="de-DE" dirty="0" smtClean="0"/>
              <a:t>Or: while building the decision tree, use less-than checks</a:t>
            </a:r>
          </a:p>
          <a:p>
            <a:pPr lvl="2"/>
            <a:r>
              <a:rPr lang="de-DE" dirty="0" smtClean="0"/>
              <a:t>E.g., try all of </a:t>
            </a:r>
            <a:r>
              <a:rPr lang="de-DE" b="1" dirty="0" smtClean="0"/>
              <a:t>age &lt; 24</a:t>
            </a:r>
            <a:r>
              <a:rPr lang="de-DE" dirty="0" smtClean="0"/>
              <a:t> versus </a:t>
            </a:r>
            <a:r>
              <a:rPr lang="de-DE" b="1" dirty="0" smtClean="0"/>
              <a:t>age &lt; 25</a:t>
            </a:r>
            <a:r>
              <a:rPr lang="de-DE" dirty="0" smtClean="0"/>
              <a:t> versus </a:t>
            </a:r>
            <a:r>
              <a:rPr lang="de-DE" b="1" dirty="0" smtClean="0"/>
              <a:t>age &lt; 26 </a:t>
            </a:r>
            <a:r>
              <a:rPr lang="de-DE" dirty="0" smtClean="0"/>
              <a:t>(etc...) and find the best split of the </a:t>
            </a:r>
            <a:r>
              <a:rPr lang="de-DE" b="1" dirty="0" smtClean="0"/>
              <a:t>age</a:t>
            </a:r>
            <a:r>
              <a:rPr lang="de-DE" dirty="0" smtClean="0"/>
              <a:t> variable (according to information gain)</a:t>
            </a:r>
          </a:p>
          <a:p>
            <a:pPr lvl="2"/>
            <a:r>
              <a:rPr lang="de-DE" dirty="0" smtClean="0"/>
              <a:t>But the details are complex and this requires many assumptions</a:t>
            </a:r>
          </a:p>
          <a:p>
            <a:r>
              <a:rPr lang="de-DE" dirty="0" smtClean="0"/>
              <a:t>Information Gain can sometimes incorrectly favor splitting on</a:t>
            </a:r>
            <a:r>
              <a:rPr lang="de-DE" b="1" dirty="0" smtClean="0"/>
              <a:t> features which have many possible values</a:t>
            </a:r>
          </a:p>
          <a:p>
            <a:pPr lvl="1"/>
            <a:r>
              <a:rPr lang="de-DE" dirty="0" smtClean="0"/>
              <a:t>There are alternative criteria that are sometimes preferred</a:t>
            </a:r>
          </a:p>
          <a:p>
            <a:pPr lvl="1"/>
            <a:r>
              <a:rPr lang="de-DE" dirty="0" smtClean="0"/>
              <a:t>There are also ways to correct Information Gain for this problem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smtClean="0"/>
              <a:t>There are very interesting techniques for further improving on decision trees</a:t>
            </a:r>
          </a:p>
          <a:p>
            <a:pPr lvl="1"/>
            <a:r>
              <a:rPr lang="de-DE" dirty="0" smtClean="0"/>
              <a:t>One way is to build a "random forest" of decision trees on different subsets of the data and even different subsets of the features</a:t>
            </a:r>
          </a:p>
          <a:p>
            <a:pPr lvl="1"/>
            <a:r>
              <a:rPr lang="de-DE" dirty="0" smtClean="0"/>
              <a:t>Then have the trees in the forest vote on the final classification</a:t>
            </a:r>
          </a:p>
          <a:p>
            <a:pPr lvl="1"/>
            <a:r>
              <a:rPr lang="de-DE" dirty="0" smtClean="0"/>
              <a:t>This often works really well!</a:t>
            </a:r>
          </a:p>
          <a:p>
            <a:r>
              <a:rPr lang="de-DE" dirty="0" smtClean="0"/>
              <a:t>Finally, there are also </a:t>
            </a:r>
            <a:r>
              <a:rPr lang="de-DE" b="1" dirty="0" smtClean="0"/>
              <a:t>very different solutions</a:t>
            </a:r>
            <a:r>
              <a:rPr lang="de-DE" dirty="0" smtClean="0"/>
              <a:t> that work well for classification like </a:t>
            </a:r>
            <a:r>
              <a:rPr lang="de-DE" dirty="0" err="1" smtClean="0"/>
              <a:t>this</a:t>
            </a:r>
            <a:endParaRPr lang="de-DE" dirty="0" smtClean="0"/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instance</a:t>
            </a:r>
            <a:r>
              <a:rPr lang="de-DE" dirty="0" smtClean="0"/>
              <a:t>, </a:t>
            </a:r>
            <a:r>
              <a:rPr lang="de-DE" dirty="0" err="1" smtClean="0"/>
              <a:t>consider</a:t>
            </a:r>
            <a:r>
              <a:rPr lang="de-DE" dirty="0" smtClean="0"/>
              <a:t> </a:t>
            </a:r>
            <a:r>
              <a:rPr lang="de-DE" dirty="0"/>
              <a:t>Naive </a:t>
            </a:r>
            <a:r>
              <a:rPr lang="de-DE" dirty="0" err="1"/>
              <a:t>Bayes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b="1" dirty="0"/>
              <a:t>linear </a:t>
            </a:r>
            <a:r>
              <a:rPr lang="de-DE" b="1" dirty="0" err="1"/>
              <a:t>models</a:t>
            </a:r>
            <a:r>
              <a:rPr lang="de-DE" dirty="0"/>
              <a:t> in </a:t>
            </a:r>
            <a:r>
              <a:rPr lang="de-DE" dirty="0" err="1"/>
              <a:t>general</a:t>
            </a:r>
            <a:endParaRPr lang="de-DE" dirty="0" smtClean="0"/>
          </a:p>
          <a:p>
            <a:pPr lvl="1"/>
            <a:r>
              <a:rPr lang="de-DE" dirty="0" smtClean="0"/>
              <a:t>Linear </a:t>
            </a:r>
            <a:r>
              <a:rPr lang="de-DE" dirty="0" err="1" smtClean="0"/>
              <a:t>models</a:t>
            </a:r>
            <a:r>
              <a:rPr lang="de-DE" dirty="0" smtClean="0"/>
              <a:t> associate one weight with each feature value as we saw in the previous lecture</a:t>
            </a:r>
          </a:p>
          <a:p>
            <a:pPr lvl="1"/>
            <a:r>
              <a:rPr lang="de-DE" dirty="0" smtClean="0"/>
              <a:t>The same basic ideas about generalization and overfitting apply!</a:t>
            </a:r>
          </a:p>
          <a:p>
            <a:pPr lvl="1"/>
            <a:r>
              <a:rPr lang="de-DE" dirty="0" smtClean="0"/>
              <a:t>We'll discuss these in detail in the next lecture</a:t>
            </a:r>
          </a:p>
          <a:p>
            <a:pPr lvl="1"/>
            <a:r>
              <a:rPr lang="de-DE" dirty="0" smtClean="0"/>
              <a:t>Following that, we'll discuss deep learning (non-linear models)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8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credits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See Ata </a:t>
            </a:r>
            <a:r>
              <a:rPr lang="de-DE" dirty="0" err="1" smtClean="0"/>
              <a:t>Kaban's</a:t>
            </a:r>
            <a:r>
              <a:rPr lang="de-DE" dirty="0" smtClean="0"/>
              <a:t> (Birmingham) </a:t>
            </a:r>
            <a:r>
              <a:rPr lang="de-DE" dirty="0" err="1" smtClean="0"/>
              <a:t>machine</a:t>
            </a:r>
            <a:r>
              <a:rPr lang="de-DE" dirty="0" smtClean="0"/>
              <a:t> learning class particularly for the intuitive discussion of the Winston sunburn problem and Information </a:t>
            </a:r>
            <a:r>
              <a:rPr lang="de-DE" dirty="0"/>
              <a:t>G</a:t>
            </a:r>
            <a:r>
              <a:rPr lang="de-DE" dirty="0" smtClean="0"/>
              <a:t>ain</a:t>
            </a:r>
          </a:p>
          <a:p>
            <a:pPr lvl="1"/>
            <a:r>
              <a:rPr lang="de-DE" dirty="0" smtClean="0"/>
              <a:t>See Andrew W. </a:t>
            </a:r>
            <a:r>
              <a:rPr lang="de-DE" dirty="0" err="1" smtClean="0"/>
              <a:t>Moore's</a:t>
            </a:r>
            <a:r>
              <a:rPr lang="de-DE" dirty="0" smtClean="0"/>
              <a:t> (Carnegie Mellon) </a:t>
            </a:r>
            <a:r>
              <a:rPr lang="de-DE" dirty="0" err="1" smtClean="0"/>
              <a:t>website</a:t>
            </a:r>
            <a:r>
              <a:rPr lang="de-DE" dirty="0" smtClean="0"/>
              <a:t> for a longer presentation of his slides on decision trees, and slides on many other machine learning topics:</a:t>
            </a:r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www.autonlab.org/tutorials</a:t>
            </a:r>
            <a:endParaRPr lang="de-DE" dirty="0" smtClean="0"/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88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8885" name="AutoShape 5"/>
          <p:cNvSpPr>
            <a:spLocks/>
          </p:cNvSpPr>
          <p:nvPr/>
        </p:nvSpPr>
        <p:spPr bwMode="auto">
          <a:xfrm rot="-5400000">
            <a:off x="4202112" y="2579688"/>
            <a:ext cx="206375" cy="1600200"/>
          </a:xfrm>
          <a:prstGeom prst="leftBrace">
            <a:avLst>
              <a:gd name="adj1" fmla="val 64615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88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8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  <a:latin typeface="Century Gothic"/>
            <a:cs typeface="Century Gothic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4121</Words>
  <Application>Microsoft Office PowerPoint</Application>
  <PresentationFormat>On-screen Show (4:3)</PresentationFormat>
  <Paragraphs>658</Paragraphs>
  <Slides>87</Slides>
  <Notes>36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104" baseType="lpstr">
      <vt:lpstr>ＭＳ Ｐゴシック</vt:lpstr>
      <vt:lpstr>Arial</vt:lpstr>
      <vt:lpstr>Calibri</vt:lpstr>
      <vt:lpstr>Century Gothic</vt:lpstr>
      <vt:lpstr>Courier New</vt:lpstr>
      <vt:lpstr>Lucida Sans</vt:lpstr>
      <vt:lpstr>Monotype Sorts</vt:lpstr>
      <vt:lpstr>Times New Roman</vt:lpstr>
      <vt:lpstr>Tw Cen MT</vt:lpstr>
      <vt:lpstr>Wingdings</vt:lpstr>
      <vt:lpstr>Wingdings 2</vt:lpstr>
      <vt:lpstr>Office Theme</vt:lpstr>
      <vt:lpstr>1_Office Theme</vt:lpstr>
      <vt:lpstr>Dads Tie</vt:lpstr>
      <vt:lpstr>Median</vt:lpstr>
      <vt:lpstr>Document</vt:lpstr>
      <vt:lpstr>Equation</vt:lpstr>
      <vt:lpstr>Information Extraction Lecture 5 – Decision Trees (Basic Machine Learning)</vt:lpstr>
      <vt:lpstr>Lecture Today</vt:lpstr>
      <vt:lpstr>PowerPoint Presentation</vt:lpstr>
      <vt:lpstr>Lots of possible techniques 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IE by Boundary Detection</vt:lpstr>
      <vt:lpstr>IE by Boundary Detection</vt:lpstr>
      <vt:lpstr>IE by Boundary Detection</vt:lpstr>
      <vt:lpstr>IE by Boundary Detection</vt:lpstr>
      <vt:lpstr>IE by Boundary Detection</vt:lpstr>
      <vt:lpstr>Some concerns</vt:lpstr>
      <vt:lpstr>Learning to detect boundaries</vt:lpstr>
      <vt:lpstr>Problems with Sliding Windows  and Boundary Finders</vt:lpstr>
      <vt:lpstr>Where we are going</vt:lpstr>
      <vt:lpstr>Decision Tree Representation for ‘Play Tennis?’</vt:lpstr>
      <vt:lpstr>When is it useful?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this idea for classification</vt:lpstr>
      <vt:lpstr>Sunburn Data Collected</vt:lpstr>
      <vt:lpstr>Decision Tree 1</vt:lpstr>
      <vt:lpstr>Sunburn sufferers are ...</vt:lpstr>
      <vt:lpstr>Decision Tree 2</vt:lpstr>
      <vt:lpstr>Decision Tree 3</vt:lpstr>
      <vt:lpstr>Summing up</vt:lpstr>
      <vt:lpstr>A: How WE did it?</vt:lpstr>
      <vt:lpstr>PowerPoint Presentation</vt:lpstr>
      <vt:lpstr>What properties should the Disorder (D) have?</vt:lpstr>
      <vt:lpstr>Examples</vt:lpstr>
      <vt:lpstr>PowerPoint Presentation</vt:lpstr>
      <vt:lpstr>Definition of Disorder</vt:lpstr>
      <vt:lpstr>Back to the beach (or the disorder of sunbathers)!</vt:lpstr>
      <vt:lpstr>Some more useful properties of the Entropy</vt:lpstr>
      <vt:lpstr>PowerPoint Presentation</vt:lpstr>
      <vt:lpstr>PowerPoint Presentation</vt:lpstr>
      <vt:lpstr>Back to the beach: calculate the Average Disorder associated with Hair Colour </vt:lpstr>
      <vt:lpstr>…Calculating the Disorder of the “blondes”</vt:lpstr>
      <vt:lpstr>…Calculating the disorder of the others</vt:lpstr>
      <vt:lpstr>Which decision variable minimises the disorder?</vt:lpstr>
      <vt:lpstr>So what is the best decision tree?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know I am overfitting?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on pruning</vt:lpstr>
      <vt:lpstr>PowerPoint Presentation</vt:lpstr>
      <vt:lpstr>Things I didn't discuss - I</vt:lpstr>
      <vt:lpstr>Things I didn't discuss - II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- Decision Trees</dc:title>
  <dc:creator>Alexander Fraser</dc:creator>
  <cp:lastModifiedBy>fraser</cp:lastModifiedBy>
  <cp:revision>598</cp:revision>
  <dcterms:created xsi:type="dcterms:W3CDTF">2011-12-07T15:05:48Z</dcterms:created>
  <dcterms:modified xsi:type="dcterms:W3CDTF">2021-12-01T15:04:20Z</dcterms:modified>
</cp:coreProperties>
</file>